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73" r:id="rId5"/>
    <p:sldId id="274" r:id="rId6"/>
    <p:sldId id="278" r:id="rId7"/>
    <p:sldId id="277" r:id="rId8"/>
    <p:sldId id="279" r:id="rId9"/>
    <p:sldId id="280" r:id="rId10"/>
    <p:sldId id="281" r:id="rId11"/>
    <p:sldId id="282" r:id="rId12"/>
    <p:sldId id="286" r:id="rId13"/>
    <p:sldId id="287" r:id="rId14"/>
    <p:sldId id="288" r:id="rId15"/>
    <p:sldId id="289" r:id="rId16"/>
    <p:sldId id="290" r:id="rId17"/>
    <p:sldId id="283" r:id="rId18"/>
    <p:sldId id="284" r:id="rId19"/>
    <p:sldId id="285" r:id="rId20"/>
    <p:sldId id="294" r:id="rId21"/>
    <p:sldId id="295" r:id="rId22"/>
    <p:sldId id="297" r:id="rId23"/>
    <p:sldId id="319" r:id="rId24"/>
    <p:sldId id="320" r:id="rId25"/>
    <p:sldId id="321" r:id="rId26"/>
    <p:sldId id="322" r:id="rId27"/>
    <p:sldId id="328" r:id="rId28"/>
    <p:sldId id="301" r:id="rId29"/>
    <p:sldId id="302" r:id="rId30"/>
    <p:sldId id="323" r:id="rId31"/>
    <p:sldId id="325" r:id="rId32"/>
    <p:sldId id="327" r:id="rId33"/>
    <p:sldId id="326" r:id="rId34"/>
    <p:sldId id="324" r:id="rId35"/>
    <p:sldId id="298" r:id="rId36"/>
    <p:sldId id="299" r:id="rId37"/>
    <p:sldId id="300" r:id="rId38"/>
    <p:sldId id="311" r:id="rId39"/>
    <p:sldId id="303" r:id="rId40"/>
    <p:sldId id="312" r:id="rId41"/>
    <p:sldId id="313" r:id="rId42"/>
    <p:sldId id="304" r:id="rId43"/>
    <p:sldId id="305" r:id="rId44"/>
    <p:sldId id="306" r:id="rId45"/>
    <p:sldId id="307" r:id="rId46"/>
    <p:sldId id="310" r:id="rId47"/>
    <p:sldId id="315" r:id="rId48"/>
    <p:sldId id="314" r:id="rId49"/>
    <p:sldId id="317" r:id="rId50"/>
    <p:sldId id="318" r:id="rId51"/>
    <p:sldId id="263" r:id="rId52"/>
    <p:sldId id="264" r:id="rId53"/>
  </p:sldIdLst>
  <p:sldSz cx="12192000" cy="6858000"/>
  <p:notesSz cx="6858000" cy="9144000"/>
  <p:embeddedFontLst>
    <p:embeddedFont>
      <p:font typeface="KoPubWorld돋움체 Bold" panose="020B0600000101010101" charset="-127"/>
      <p:bold r:id="rId55"/>
    </p:embeddedFont>
    <p:embeddedFont>
      <p:font typeface="KoPubWorld돋움체 Light" panose="020B0600000101010101" charset="-127"/>
      <p:regular r:id="rId56"/>
    </p:embeddedFont>
    <p:embeddedFont>
      <p:font typeface="Cambria Math" panose="02040503050406030204" pitchFamily="18" charset="0"/>
      <p:regular r:id="rId57"/>
    </p:embeddedFont>
    <p:embeddedFont>
      <p:font typeface="Helvetica" panose="020B0604020202020204" pitchFamily="34" charset="0"/>
      <p:regular r:id="rId58"/>
      <p:bold r:id="rId59"/>
      <p:italic r:id="rId60"/>
      <p:boldItalic r:id="rId61"/>
    </p:embeddedFont>
    <p:embeddedFont>
      <p:font typeface="Malgun Gothic Semilight" panose="020B0502040204020203" pitchFamily="50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602" autoAdjust="0"/>
  </p:normalViewPr>
  <p:slideViewPr>
    <p:cSldViewPr snapToGrid="0">
      <p:cViewPr varScale="1">
        <p:scale>
          <a:sx n="60" d="100"/>
          <a:sy n="60" d="100"/>
        </p:scale>
        <p:origin x="7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F88A8-6A8E-4F17-A2F2-9CDBCD4D5848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C297-39B8-4641-AF76-A4BBF0C6C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</a:t>
            </a:r>
            <a:r>
              <a:rPr lang="en-US" altLang="ko-KR" dirty="0"/>
              <a:t>Generator</a:t>
            </a:r>
            <a:r>
              <a:rPr lang="ko-KR" altLang="en-US" dirty="0"/>
              <a:t>를 훈련시키는 부분입니다</a:t>
            </a:r>
            <a:r>
              <a:rPr lang="en-US" altLang="ko-KR" dirty="0"/>
              <a:t>. </a:t>
            </a:r>
            <a:r>
              <a:rPr lang="ko-KR" altLang="en-US" dirty="0"/>
              <a:t>위에서 학습된 </a:t>
            </a:r>
            <a:r>
              <a:rPr lang="en-US" altLang="ko-KR" dirty="0"/>
              <a:t>discriminator</a:t>
            </a:r>
            <a:r>
              <a:rPr lang="ko-KR" altLang="en-US" dirty="0"/>
              <a:t>를 통해 이 </a:t>
            </a:r>
            <a:r>
              <a:rPr lang="en-US" altLang="ko-KR" dirty="0"/>
              <a:t>generator</a:t>
            </a:r>
            <a:r>
              <a:rPr lang="ko-KR" altLang="en-US" dirty="0"/>
              <a:t>를 학습시키게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</a:t>
            </a:r>
            <a:r>
              <a:rPr lang="en-US" altLang="ko-KR" dirty="0"/>
              <a:t>latent code</a:t>
            </a:r>
            <a:r>
              <a:rPr lang="ko-KR" altLang="en-US" dirty="0"/>
              <a:t>를 집어넣게 되면 이 </a:t>
            </a:r>
            <a:r>
              <a:rPr lang="en-US" altLang="ko-KR" dirty="0"/>
              <a:t>latent code</a:t>
            </a:r>
            <a:r>
              <a:rPr lang="ko-KR" altLang="en-US" dirty="0"/>
              <a:t>를 기반으로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fake image</a:t>
            </a:r>
            <a:r>
              <a:rPr lang="ko-KR" altLang="en-US" dirty="0"/>
              <a:t>를 만들게 되고 이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discriminator</a:t>
            </a:r>
            <a:r>
              <a:rPr lang="ko-KR" altLang="en-US" dirty="0"/>
              <a:t>가 받아서 </a:t>
            </a:r>
            <a:r>
              <a:rPr lang="en-US" altLang="ko-KR" dirty="0"/>
              <a:t>generator</a:t>
            </a:r>
            <a:r>
              <a:rPr lang="ko-KR" altLang="en-US" dirty="0"/>
              <a:t>가 만드는 </a:t>
            </a:r>
            <a:r>
              <a:rPr lang="en-US" altLang="ko-KR" dirty="0"/>
              <a:t>fake image</a:t>
            </a:r>
            <a:r>
              <a:rPr lang="ko-KR" altLang="en-US" dirty="0"/>
              <a:t>인지 </a:t>
            </a:r>
            <a:r>
              <a:rPr lang="en-US" altLang="ko-KR" dirty="0"/>
              <a:t>real image</a:t>
            </a:r>
            <a:r>
              <a:rPr lang="ko-KR" altLang="en-US" dirty="0"/>
              <a:t>인지 판단하게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우리의 목적은 이 </a:t>
            </a:r>
            <a:r>
              <a:rPr lang="en-US" altLang="ko-KR" dirty="0"/>
              <a:t>Generator</a:t>
            </a:r>
            <a:r>
              <a:rPr lang="ko-KR" altLang="en-US" dirty="0"/>
              <a:t>가 만든 이미지를 </a:t>
            </a:r>
            <a:r>
              <a:rPr lang="en-US" altLang="ko-KR" dirty="0"/>
              <a:t>discriminator</a:t>
            </a:r>
            <a:r>
              <a:rPr lang="ko-KR" altLang="en-US" dirty="0"/>
              <a:t>가 </a:t>
            </a:r>
            <a:r>
              <a:rPr lang="en-US" altLang="ko-KR" dirty="0"/>
              <a:t>real image</a:t>
            </a:r>
            <a:r>
              <a:rPr lang="ko-KR" altLang="en-US" dirty="0"/>
              <a:t>라고 받아드릴 수 있도록 </a:t>
            </a:r>
            <a:r>
              <a:rPr lang="en-US" altLang="ko-KR" dirty="0"/>
              <a:t>generator</a:t>
            </a:r>
            <a:r>
              <a:rPr lang="ko-KR" altLang="en-US" dirty="0"/>
              <a:t>를 훈련시키는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3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전까진</a:t>
            </a:r>
            <a:r>
              <a:rPr lang="en-US" altLang="ko-KR" dirty="0"/>
              <a:t>, </a:t>
            </a:r>
            <a:r>
              <a:rPr lang="ko-KR" altLang="en-US" dirty="0"/>
              <a:t>직관적으로 그림을 통해 설명했다면 이번엔 구체적으로 </a:t>
            </a:r>
            <a:r>
              <a:rPr lang="en-US" altLang="ko-KR" dirty="0"/>
              <a:t>Object function</a:t>
            </a:r>
            <a:r>
              <a:rPr lang="ko-KR" altLang="en-US" dirty="0"/>
              <a:t>을 통해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objective function</a:t>
            </a:r>
            <a:r>
              <a:rPr lang="ko-KR" altLang="en-US" dirty="0"/>
              <a:t>을 통해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가 어떤 방식으로 학습이 되어야 하는지 알아보도록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수식에 대해서 말해보자면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en-US" altLang="ko-KR" dirty="0" err="1"/>
              <a:t>Expection</a:t>
            </a:r>
            <a:r>
              <a:rPr lang="en-US" altLang="ko-KR" dirty="0"/>
              <a:t> </a:t>
            </a:r>
            <a:r>
              <a:rPr lang="ko-KR" altLang="en-US" dirty="0"/>
              <a:t>옆에 </a:t>
            </a:r>
            <a:r>
              <a:rPr lang="en-US" altLang="ko-KR" dirty="0" err="1"/>
              <a:t>X~pdata</a:t>
            </a:r>
            <a:r>
              <a:rPr lang="en-US" altLang="ko-KR" dirty="0"/>
              <a:t>(x)</a:t>
            </a:r>
            <a:r>
              <a:rPr lang="ko-KR" altLang="en-US" dirty="0"/>
              <a:t>는 </a:t>
            </a:r>
            <a:r>
              <a:rPr lang="en-US" altLang="ko-KR" dirty="0"/>
              <a:t>real image dataset</a:t>
            </a:r>
            <a:r>
              <a:rPr lang="ko-KR" altLang="en-US" dirty="0"/>
              <a:t>에서 </a:t>
            </a:r>
            <a:r>
              <a:rPr lang="en-US" altLang="ko-KR" dirty="0"/>
              <a:t>sample x</a:t>
            </a:r>
            <a:r>
              <a:rPr lang="ko-KR" altLang="en-US" dirty="0"/>
              <a:t>를 뽑았다는 것이고 </a:t>
            </a:r>
            <a:r>
              <a:rPr lang="en-US" altLang="ko-KR" dirty="0"/>
              <a:t>2</a:t>
            </a:r>
            <a:r>
              <a:rPr lang="ko-KR" altLang="en-US" dirty="0"/>
              <a:t>번째 항 </a:t>
            </a:r>
            <a:r>
              <a:rPr lang="ko-KR" altLang="en-US" dirty="0" err="1"/>
              <a:t>옆에있는</a:t>
            </a:r>
            <a:r>
              <a:rPr lang="ko-KR" altLang="en-US" dirty="0"/>
              <a:t> </a:t>
            </a:r>
            <a:r>
              <a:rPr lang="en-US" altLang="ko-KR" dirty="0" err="1"/>
              <a:t>z~pz</a:t>
            </a:r>
            <a:r>
              <a:rPr lang="en-US" altLang="ko-KR" dirty="0"/>
              <a:t>(z)</a:t>
            </a:r>
            <a:r>
              <a:rPr lang="ko-KR" altLang="en-US" dirty="0"/>
              <a:t>는 </a:t>
            </a:r>
            <a:r>
              <a:rPr lang="en-US" altLang="ko-KR" dirty="0"/>
              <a:t>gaussian distribution</a:t>
            </a:r>
            <a:r>
              <a:rPr lang="ko-KR" altLang="en-US" dirty="0"/>
              <a:t>에서 뽑은 </a:t>
            </a:r>
            <a:r>
              <a:rPr lang="en-US" altLang="ko-KR" dirty="0"/>
              <a:t>latent code z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식을 </a:t>
            </a:r>
            <a:r>
              <a:rPr lang="ko-KR" altLang="en-US" dirty="0" err="1"/>
              <a:t>보게되면</a:t>
            </a:r>
            <a:r>
              <a:rPr lang="ko-KR" altLang="en-US" dirty="0"/>
              <a:t> </a:t>
            </a:r>
            <a:r>
              <a:rPr lang="en-US" altLang="ko-KR" dirty="0"/>
              <a:t>objective function</a:t>
            </a:r>
            <a:r>
              <a:rPr lang="ko-KR" altLang="en-US" dirty="0"/>
              <a:t>은 </a:t>
            </a:r>
            <a:r>
              <a:rPr lang="en-US" altLang="ko-KR" dirty="0"/>
              <a:t>min, max problem</a:t>
            </a:r>
            <a:r>
              <a:rPr lang="ko-KR" altLang="en-US" dirty="0"/>
              <a:t>으로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결론적으로 봤을 땐 </a:t>
            </a:r>
            <a:r>
              <a:rPr lang="en-US" altLang="ko-KR" dirty="0"/>
              <a:t>Discriminator</a:t>
            </a:r>
            <a:r>
              <a:rPr lang="ko-KR" altLang="en-US" dirty="0"/>
              <a:t>가 해당 식을 </a:t>
            </a:r>
            <a:r>
              <a:rPr lang="ko-KR" altLang="en-US" dirty="0" err="1"/>
              <a:t>최대화해야하고</a:t>
            </a:r>
            <a:r>
              <a:rPr lang="ko-KR" altLang="en-US" dirty="0"/>
              <a:t> </a:t>
            </a:r>
            <a:r>
              <a:rPr lang="en-US" altLang="ko-KR" dirty="0"/>
              <a:t>Generator</a:t>
            </a:r>
            <a:r>
              <a:rPr lang="ko-KR" altLang="en-US" dirty="0"/>
              <a:t>는 해당식을 최소화해야 한다고 </a:t>
            </a:r>
            <a:r>
              <a:rPr lang="en-US" altLang="ko-KR" dirty="0"/>
              <a:t>object </a:t>
            </a:r>
            <a:r>
              <a:rPr lang="en-US" altLang="ko-KR" dirty="0" err="1"/>
              <a:t>functio</a:t>
            </a:r>
            <a:r>
              <a:rPr lang="ko-KR" altLang="en-US" dirty="0"/>
              <a:t>은 말하고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왜 </a:t>
            </a:r>
            <a:r>
              <a:rPr lang="en-US" altLang="ko-KR" dirty="0" err="1"/>
              <a:t>Discrimantor</a:t>
            </a:r>
            <a:r>
              <a:rPr lang="ko-KR" altLang="en-US" dirty="0"/>
              <a:t>가 해당 식을 최대화 </a:t>
            </a:r>
            <a:r>
              <a:rPr lang="ko-KR" altLang="en-US" dirty="0" err="1"/>
              <a:t>해야하는지</a:t>
            </a:r>
            <a:r>
              <a:rPr lang="en-US" altLang="ko-KR" dirty="0"/>
              <a:t>, </a:t>
            </a:r>
            <a:r>
              <a:rPr lang="ko-KR" altLang="en-US" dirty="0"/>
              <a:t>또 </a:t>
            </a:r>
            <a:r>
              <a:rPr lang="en-US" altLang="ko-KR" dirty="0"/>
              <a:t>Generator</a:t>
            </a:r>
            <a:r>
              <a:rPr lang="ko-KR" altLang="en-US" dirty="0"/>
              <a:t>가 왜 해당식을 최소화 </a:t>
            </a:r>
            <a:r>
              <a:rPr lang="ko-KR" altLang="en-US" dirty="0" err="1"/>
              <a:t>해야하는지</a:t>
            </a:r>
            <a:r>
              <a:rPr lang="ko-KR" altLang="en-US" dirty="0"/>
              <a:t> 설명하도록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0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discriminator</a:t>
            </a:r>
            <a:r>
              <a:rPr lang="ko-KR" altLang="en-US" dirty="0"/>
              <a:t>관점에서 저 </a:t>
            </a:r>
            <a:r>
              <a:rPr lang="en-US" altLang="ko-KR" dirty="0"/>
              <a:t>object function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object function</a:t>
            </a:r>
            <a:r>
              <a:rPr lang="ko-KR" altLang="en-US" dirty="0"/>
              <a:t>에는 </a:t>
            </a:r>
            <a:r>
              <a:rPr lang="en-US" altLang="ko-KR" dirty="0"/>
              <a:t>D(X)</a:t>
            </a:r>
            <a:r>
              <a:rPr lang="ko-KR" altLang="en-US" dirty="0"/>
              <a:t>가 있는 항이 </a:t>
            </a:r>
            <a:r>
              <a:rPr lang="en-US" altLang="ko-KR" dirty="0"/>
              <a:t>2</a:t>
            </a:r>
            <a:r>
              <a:rPr lang="ko-KR" altLang="en-US" dirty="0"/>
              <a:t>개가 있기 때문에 첫번째 항부터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첫번째항을</a:t>
            </a:r>
            <a:r>
              <a:rPr lang="ko-KR" altLang="en-US" dirty="0"/>
              <a:t> 보게 되면 </a:t>
            </a:r>
            <a:r>
              <a:rPr lang="en-US" altLang="ko-KR" dirty="0"/>
              <a:t>D(x)</a:t>
            </a:r>
            <a:r>
              <a:rPr lang="ko-KR" altLang="en-US" dirty="0"/>
              <a:t>의 값은 무조건 </a:t>
            </a:r>
            <a:r>
              <a:rPr lang="en-US" altLang="ko-KR" dirty="0"/>
              <a:t>1</a:t>
            </a:r>
            <a:r>
              <a:rPr lang="ko-KR" altLang="en-US" dirty="0" err="1"/>
              <a:t>이어야합니다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real image distribution</a:t>
            </a:r>
            <a:r>
              <a:rPr lang="ko-KR" altLang="en-US" dirty="0"/>
              <a:t>에서 </a:t>
            </a:r>
            <a:r>
              <a:rPr lang="en-US" altLang="ko-KR" dirty="0"/>
              <a:t>real image</a:t>
            </a:r>
            <a:r>
              <a:rPr lang="ko-KR" altLang="en-US" dirty="0"/>
              <a:t>를 뽑았기 때문에 이 </a:t>
            </a:r>
            <a:r>
              <a:rPr lang="en-US" altLang="ko-KR" dirty="0"/>
              <a:t>real image x</a:t>
            </a:r>
            <a:r>
              <a:rPr lang="ko-KR" altLang="en-US" dirty="0"/>
              <a:t>를 </a:t>
            </a:r>
            <a:r>
              <a:rPr lang="en-US" altLang="ko-KR" dirty="0" err="1"/>
              <a:t>Discrimnator</a:t>
            </a:r>
            <a:r>
              <a:rPr lang="ko-KR" altLang="en-US" dirty="0"/>
              <a:t>에 넣는다면 무조건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뽑아줘야하기</a:t>
            </a:r>
            <a:r>
              <a:rPr lang="ko-KR" altLang="en-US" dirty="0"/>
              <a:t> 때문입니다</a:t>
            </a:r>
            <a:r>
              <a:rPr lang="en-US" altLang="ko-KR" dirty="0"/>
              <a:t>. Discriminator</a:t>
            </a:r>
            <a:r>
              <a:rPr lang="ko-KR" altLang="en-US" dirty="0"/>
              <a:t>가 학습이 잘되었다면</a:t>
            </a:r>
            <a:r>
              <a:rPr lang="en-US" altLang="ko-KR" dirty="0"/>
              <a:t>, real</a:t>
            </a:r>
            <a:r>
              <a:rPr lang="ko-KR" altLang="en-US" dirty="0"/>
              <a:t> </a:t>
            </a:r>
            <a:r>
              <a:rPr lang="en-US" altLang="ko-KR" dirty="0"/>
              <a:t>image x</a:t>
            </a:r>
            <a:r>
              <a:rPr lang="ko-KR" altLang="en-US" dirty="0"/>
              <a:t>를 넣은 </a:t>
            </a:r>
            <a:r>
              <a:rPr lang="en-US" altLang="ko-KR" dirty="0"/>
              <a:t>Discriminator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인 </a:t>
            </a:r>
            <a:r>
              <a:rPr lang="en-US" altLang="ko-KR" dirty="0"/>
              <a:t>D(x)</a:t>
            </a:r>
            <a:r>
              <a:rPr lang="ko-KR" altLang="en-US" dirty="0"/>
              <a:t>의 값이 </a:t>
            </a:r>
            <a:r>
              <a:rPr lang="en-US" altLang="ko-KR" dirty="0"/>
              <a:t>1</a:t>
            </a:r>
            <a:r>
              <a:rPr lang="ko-KR" altLang="en-US" dirty="0"/>
              <a:t>이기 때문에 </a:t>
            </a:r>
            <a:r>
              <a:rPr lang="en-US" altLang="ko-KR" dirty="0"/>
              <a:t>log(D(x))</a:t>
            </a:r>
            <a:r>
              <a:rPr lang="ko-KR" altLang="en-US" dirty="0"/>
              <a:t>의 값은 </a:t>
            </a:r>
            <a:r>
              <a:rPr lang="en-US" altLang="ko-KR" dirty="0"/>
              <a:t>0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9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두번째항을</a:t>
            </a:r>
            <a:r>
              <a:rPr lang="ko-KR" altLang="en-US" dirty="0"/>
              <a:t> </a:t>
            </a:r>
            <a:r>
              <a:rPr lang="en-US" altLang="ko-KR" dirty="0"/>
              <a:t>Discriminator</a:t>
            </a:r>
            <a:r>
              <a:rPr lang="ko-KR" altLang="en-US" dirty="0"/>
              <a:t> 관점에서 바라본 경우 </a:t>
            </a:r>
            <a:r>
              <a:rPr lang="en-US" altLang="ko-KR" dirty="0"/>
              <a:t>D(G(z))</a:t>
            </a:r>
            <a:r>
              <a:rPr lang="ko-KR" altLang="en-US" dirty="0"/>
              <a:t>는 무조건 </a:t>
            </a:r>
            <a:r>
              <a:rPr lang="en-US" altLang="ko-KR" dirty="0"/>
              <a:t>1</a:t>
            </a:r>
            <a:r>
              <a:rPr lang="ko-KR" altLang="en-US" dirty="0"/>
              <a:t>이 되어야합니다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 err="1"/>
              <a:t>generato</a:t>
            </a:r>
            <a:r>
              <a:rPr lang="ko-KR" altLang="en-US" dirty="0"/>
              <a:t>가 </a:t>
            </a:r>
            <a:r>
              <a:rPr lang="en-US" altLang="ko-KR" dirty="0"/>
              <a:t>latent code z</a:t>
            </a:r>
            <a:r>
              <a:rPr lang="ko-KR" altLang="en-US" dirty="0"/>
              <a:t>를 받아서 만든 </a:t>
            </a:r>
            <a:r>
              <a:rPr lang="en-US" altLang="ko-KR" dirty="0"/>
              <a:t>fake image</a:t>
            </a:r>
            <a:r>
              <a:rPr lang="ko-KR" altLang="en-US" dirty="0"/>
              <a:t>이기 때문에 제대로 학습된 </a:t>
            </a:r>
            <a:r>
              <a:rPr lang="en-US" altLang="ko-KR" dirty="0"/>
              <a:t>Discriminator</a:t>
            </a:r>
            <a:r>
              <a:rPr lang="ko-KR" altLang="en-US" dirty="0"/>
              <a:t>라면 </a:t>
            </a:r>
            <a:r>
              <a:rPr lang="en-US" altLang="ko-KR" dirty="0"/>
              <a:t>0</a:t>
            </a:r>
            <a:r>
              <a:rPr lang="ko-KR" altLang="en-US" dirty="0"/>
              <a:t>을 출력하게 됩니다</a:t>
            </a:r>
            <a:r>
              <a:rPr lang="en-US" altLang="ko-KR" dirty="0"/>
              <a:t>. </a:t>
            </a:r>
            <a:r>
              <a:rPr lang="ko-KR" altLang="en-US" dirty="0"/>
              <a:t> 따라서 </a:t>
            </a:r>
            <a:r>
              <a:rPr lang="en-US" altLang="ko-KR" dirty="0"/>
              <a:t>log(1-D(G(z)))</a:t>
            </a:r>
            <a:r>
              <a:rPr lang="ko-KR" altLang="en-US" dirty="0"/>
              <a:t>를 </a:t>
            </a:r>
            <a:r>
              <a:rPr lang="ko-KR" altLang="en-US" dirty="0" err="1"/>
              <a:t>하게되면</a:t>
            </a:r>
            <a:r>
              <a:rPr lang="ko-KR" altLang="en-US" dirty="0"/>
              <a:t> 그 값은 </a:t>
            </a:r>
            <a:r>
              <a:rPr lang="en-US" altLang="ko-KR" dirty="0"/>
              <a:t>log(1)</a:t>
            </a:r>
            <a:r>
              <a:rPr lang="ko-KR" altLang="en-US" dirty="0"/>
              <a:t>이 나오게 되고 이는 </a:t>
            </a:r>
            <a:r>
              <a:rPr lang="en-US" altLang="ko-KR" dirty="0"/>
              <a:t>0</a:t>
            </a:r>
            <a:r>
              <a:rPr lang="ko-KR" altLang="en-US" dirty="0"/>
              <a:t>을 나타냅니다</a:t>
            </a:r>
            <a:r>
              <a:rPr lang="en-US" altLang="ko-KR" dirty="0"/>
              <a:t>. </a:t>
            </a:r>
            <a:r>
              <a:rPr lang="ko-KR" altLang="en-US" dirty="0"/>
              <a:t>따라서 제대로 학습된 </a:t>
            </a:r>
            <a:r>
              <a:rPr lang="en-US" altLang="ko-KR" dirty="0"/>
              <a:t>Discriminator</a:t>
            </a:r>
            <a:r>
              <a:rPr lang="ko-KR" altLang="en-US" dirty="0"/>
              <a:t>라면 </a:t>
            </a:r>
            <a:r>
              <a:rPr lang="ko-KR" altLang="en-US" dirty="0" err="1"/>
              <a:t>두번째항을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나타내게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1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 </a:t>
            </a:r>
            <a:r>
              <a:rPr lang="en-US" altLang="ko-KR" dirty="0" err="1"/>
              <a:t>Discrimnator</a:t>
            </a:r>
            <a:r>
              <a:rPr lang="ko-KR" altLang="en-US" dirty="0"/>
              <a:t>입장에서 바라보게 되면 첫번째 항과 </a:t>
            </a:r>
            <a:r>
              <a:rPr lang="ko-KR" altLang="en-US" dirty="0" err="1"/>
              <a:t>두번</a:t>
            </a:r>
            <a:r>
              <a:rPr lang="ko-KR" altLang="en-US" dirty="0"/>
              <a:t> 째 항을 동시에 </a:t>
            </a:r>
            <a:r>
              <a:rPr lang="en-US" altLang="ko-KR" dirty="0"/>
              <a:t>0</a:t>
            </a:r>
            <a:r>
              <a:rPr lang="ko-KR" altLang="en-US" dirty="0"/>
              <a:t>으로 만드는 것이 </a:t>
            </a:r>
            <a:r>
              <a:rPr lang="en-US" altLang="ko-KR" dirty="0"/>
              <a:t>Discriminator</a:t>
            </a:r>
            <a:r>
              <a:rPr lang="ko-KR" altLang="en-US" dirty="0"/>
              <a:t>의 목적이라고 할 수 있습니다</a:t>
            </a:r>
            <a:r>
              <a:rPr lang="en-US" altLang="ko-KR" dirty="0"/>
              <a:t>. Object function</a:t>
            </a:r>
            <a:r>
              <a:rPr lang="ko-KR" altLang="en-US" dirty="0"/>
              <a:t>의 최댓값이 </a:t>
            </a:r>
            <a:r>
              <a:rPr lang="en-US" altLang="ko-KR" dirty="0"/>
              <a:t>0, </a:t>
            </a:r>
            <a:r>
              <a:rPr lang="ko-KR" altLang="en-US" dirty="0"/>
              <a:t>최솟값이 </a:t>
            </a:r>
            <a:r>
              <a:rPr lang="en-US" altLang="ko-KR" dirty="0"/>
              <a:t>–</a:t>
            </a:r>
            <a:r>
              <a:rPr lang="ko-KR" altLang="en-US" dirty="0"/>
              <a:t>무한대이기 때문에 </a:t>
            </a:r>
            <a:r>
              <a:rPr lang="en-US" altLang="ko-KR" dirty="0"/>
              <a:t>Discriminator</a:t>
            </a:r>
            <a:r>
              <a:rPr lang="ko-KR" altLang="en-US" dirty="0"/>
              <a:t>입장에서 </a:t>
            </a:r>
            <a:r>
              <a:rPr lang="ko-KR" altLang="en-US" dirty="0" err="1"/>
              <a:t>봣을</a:t>
            </a:r>
            <a:r>
              <a:rPr lang="ko-KR" altLang="en-US" dirty="0"/>
              <a:t> 때 </a:t>
            </a:r>
            <a:r>
              <a:rPr lang="en-US" altLang="ko-KR" dirty="0"/>
              <a:t>ideal</a:t>
            </a:r>
            <a:r>
              <a:rPr lang="ko-KR" altLang="en-US" dirty="0"/>
              <a:t>한 경우</a:t>
            </a:r>
            <a:r>
              <a:rPr lang="en-US" altLang="ko-KR" dirty="0"/>
              <a:t>, </a:t>
            </a:r>
            <a:r>
              <a:rPr lang="ko-KR" altLang="en-US" dirty="0"/>
              <a:t> 해당식을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최대화시키는</a:t>
            </a:r>
            <a:r>
              <a:rPr lang="ko-KR" altLang="en-US" dirty="0"/>
              <a:t> 것을 목표로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688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이제는 </a:t>
            </a:r>
            <a:r>
              <a:rPr lang="en-US" altLang="ko-KR" dirty="0"/>
              <a:t>generator </a:t>
            </a:r>
            <a:r>
              <a:rPr lang="ko-KR" altLang="en-US" dirty="0"/>
              <a:t>관점에서 설명해보도록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 err="1"/>
              <a:t>discrimnator</a:t>
            </a:r>
            <a:r>
              <a:rPr lang="ko-KR" altLang="en-US" dirty="0"/>
              <a:t>를 속여서 가짜 이미지를 </a:t>
            </a:r>
            <a:r>
              <a:rPr lang="en-US" altLang="ko-KR" dirty="0" err="1"/>
              <a:t>discrimnator</a:t>
            </a:r>
            <a:r>
              <a:rPr lang="ko-KR" altLang="en-US" dirty="0"/>
              <a:t>가 진짜로 인식하게 끔 </a:t>
            </a:r>
            <a:r>
              <a:rPr lang="ko-KR" altLang="en-US" dirty="0" err="1"/>
              <a:t>만들어야합니다</a:t>
            </a:r>
            <a:r>
              <a:rPr lang="en-US" altLang="ko-KR" dirty="0"/>
              <a:t>. G</a:t>
            </a:r>
            <a:r>
              <a:rPr lang="ko-KR" altLang="en-US" dirty="0"/>
              <a:t>에 해당하는 부분이 </a:t>
            </a:r>
            <a:r>
              <a:rPr lang="ko-KR" altLang="en-US" dirty="0" err="1"/>
              <a:t>두번째항밖에</a:t>
            </a:r>
            <a:r>
              <a:rPr lang="ko-KR" altLang="en-US" dirty="0"/>
              <a:t> 없으니 </a:t>
            </a:r>
            <a:r>
              <a:rPr lang="ko-KR" altLang="en-US" dirty="0" err="1"/>
              <a:t>두번째항만</a:t>
            </a:r>
            <a:r>
              <a:rPr lang="ko-KR" altLang="en-US" dirty="0"/>
              <a:t> 살펴보도록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Generator</a:t>
            </a:r>
            <a:r>
              <a:rPr lang="ko-KR" altLang="en-US" dirty="0"/>
              <a:t>관점에서 </a:t>
            </a:r>
            <a:r>
              <a:rPr lang="ko-KR" altLang="en-US" dirty="0" err="1"/>
              <a:t>봣을</a:t>
            </a:r>
            <a:r>
              <a:rPr lang="ko-KR" altLang="en-US" dirty="0"/>
              <a:t> 때</a:t>
            </a:r>
            <a:r>
              <a:rPr lang="en-US" altLang="ko-KR" dirty="0"/>
              <a:t>, Generator</a:t>
            </a:r>
            <a:r>
              <a:rPr lang="ko-KR" altLang="en-US" dirty="0"/>
              <a:t>는 </a:t>
            </a:r>
            <a:r>
              <a:rPr lang="ko-KR" altLang="en-US" dirty="0" err="1"/>
              <a:t>가짜이미지를</a:t>
            </a:r>
            <a:r>
              <a:rPr lang="ko-KR" altLang="en-US" dirty="0"/>
              <a:t> 진짜 이미지 처럼 </a:t>
            </a:r>
            <a:r>
              <a:rPr lang="ko-KR" altLang="en-US" dirty="0" err="1"/>
              <a:t>속여야하기</a:t>
            </a:r>
            <a:r>
              <a:rPr lang="ko-KR" altLang="en-US" dirty="0"/>
              <a:t> 때문에 </a:t>
            </a:r>
            <a:r>
              <a:rPr lang="en-US" altLang="ko-KR" dirty="0"/>
              <a:t>D(G(z))</a:t>
            </a:r>
            <a:r>
              <a:rPr lang="ko-KR" altLang="en-US" dirty="0"/>
              <a:t>의 </a:t>
            </a:r>
            <a:r>
              <a:rPr lang="ko-KR" altLang="en-US" dirty="0" err="1"/>
              <a:t>값은이</a:t>
            </a:r>
            <a:r>
              <a:rPr lang="ko-KR" altLang="en-US" dirty="0"/>
              <a:t> 이젠 </a:t>
            </a:r>
            <a:r>
              <a:rPr lang="en-US" altLang="ko-KR" dirty="0"/>
              <a:t>1</a:t>
            </a:r>
            <a:r>
              <a:rPr lang="ko-KR" altLang="en-US" dirty="0"/>
              <a:t>이 되어야 합니다</a:t>
            </a:r>
            <a:r>
              <a:rPr lang="en-US" altLang="ko-KR" dirty="0"/>
              <a:t>. </a:t>
            </a:r>
            <a:r>
              <a:rPr lang="ko-KR" altLang="en-US" dirty="0"/>
              <a:t>이에 </a:t>
            </a:r>
            <a:r>
              <a:rPr lang="en-US" altLang="ko-KR" dirty="0"/>
              <a:t>log(1-1)</a:t>
            </a:r>
            <a:r>
              <a:rPr lang="ko-KR" altLang="en-US" dirty="0"/>
              <a:t>이 되므로 </a:t>
            </a:r>
            <a:r>
              <a:rPr lang="en-US" altLang="ko-KR" dirty="0"/>
              <a:t>log(0)</a:t>
            </a:r>
            <a:r>
              <a:rPr lang="ko-KR" altLang="en-US" dirty="0"/>
              <a:t>가 되게 되는데 </a:t>
            </a:r>
            <a:r>
              <a:rPr lang="ko-KR" altLang="en-US" dirty="0" err="1"/>
              <a:t>이값은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무한대 값을 갖게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7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G</a:t>
            </a:r>
            <a:r>
              <a:rPr lang="ko-KR" altLang="en-US" dirty="0"/>
              <a:t>는 해당 </a:t>
            </a:r>
            <a:r>
              <a:rPr lang="en-US" altLang="ko-KR" dirty="0"/>
              <a:t>objective function</a:t>
            </a:r>
            <a:r>
              <a:rPr lang="ko-KR" altLang="en-US" dirty="0"/>
              <a:t>을 </a:t>
            </a:r>
            <a:r>
              <a:rPr lang="en-US" altLang="ko-KR" dirty="0"/>
              <a:t>–</a:t>
            </a:r>
            <a:r>
              <a:rPr lang="ko-KR" altLang="en-US" dirty="0" err="1"/>
              <a:t>무한대쪽으로</a:t>
            </a:r>
            <a:r>
              <a:rPr lang="ko-KR" altLang="en-US" dirty="0"/>
              <a:t> </a:t>
            </a:r>
            <a:r>
              <a:rPr lang="en-US" altLang="ko-KR" dirty="0" err="1"/>
              <a:t>minimiz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이에 해당 </a:t>
            </a:r>
            <a:r>
              <a:rPr lang="en-US" altLang="ko-KR" dirty="0"/>
              <a:t>objective function</a:t>
            </a:r>
            <a:r>
              <a:rPr lang="ko-KR" altLang="en-US" dirty="0"/>
              <a:t>을 </a:t>
            </a:r>
            <a:r>
              <a:rPr lang="en-US" altLang="ko-KR" dirty="0" err="1"/>
              <a:t>Discrimnator</a:t>
            </a:r>
            <a:r>
              <a:rPr lang="ko-KR" altLang="en-US" dirty="0"/>
              <a:t>가 </a:t>
            </a:r>
            <a:r>
              <a:rPr lang="en-US" altLang="ko-KR" dirty="0"/>
              <a:t>maximize</a:t>
            </a:r>
            <a:r>
              <a:rPr lang="ko-KR" altLang="en-US" dirty="0" err="1"/>
              <a:t>해야하며</a:t>
            </a:r>
            <a:r>
              <a:rPr lang="ko-KR" altLang="en-US" dirty="0"/>
              <a:t>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minimize </a:t>
            </a:r>
            <a:r>
              <a:rPr lang="ko-KR" altLang="en-US" dirty="0"/>
              <a:t>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6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GAN</a:t>
            </a:r>
            <a:r>
              <a:rPr lang="ko-KR" altLang="en-US" dirty="0"/>
              <a:t>에 대한 </a:t>
            </a:r>
            <a:r>
              <a:rPr lang="en-US" altLang="ko-KR" dirty="0"/>
              <a:t>code</a:t>
            </a:r>
            <a:r>
              <a:rPr lang="ko-KR" altLang="en-US" dirty="0"/>
              <a:t>와 </a:t>
            </a:r>
            <a:r>
              <a:rPr lang="en-US" altLang="ko-KR" dirty="0" err="1"/>
              <a:t>trainin</a:t>
            </a:r>
            <a:r>
              <a:rPr lang="ko-KR" altLang="en-US" dirty="0"/>
              <a:t>결과 생성된 </a:t>
            </a:r>
            <a:r>
              <a:rPr lang="en-US" altLang="ko-KR" dirty="0"/>
              <a:t>fake image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21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 epoch</a:t>
            </a:r>
            <a:r>
              <a:rPr lang="ko-KR" altLang="en-US" dirty="0"/>
              <a:t>마다 </a:t>
            </a:r>
            <a:r>
              <a:rPr lang="en-US" altLang="ko-KR" dirty="0"/>
              <a:t>latent code z</a:t>
            </a:r>
            <a:r>
              <a:rPr lang="ko-KR" altLang="en-US" dirty="0"/>
              <a:t>를 갖고 </a:t>
            </a:r>
            <a:r>
              <a:rPr lang="en-US" altLang="ko-KR" dirty="0"/>
              <a:t>generator</a:t>
            </a:r>
            <a:r>
              <a:rPr lang="ko-KR" altLang="en-US" dirty="0"/>
              <a:t>가 만들어낸 </a:t>
            </a:r>
            <a:r>
              <a:rPr lang="en-US" altLang="ko-KR" dirty="0"/>
              <a:t>MNIST data</a:t>
            </a:r>
            <a:r>
              <a:rPr lang="ko-KR" altLang="en-US" dirty="0"/>
              <a:t>를 사진으로 뽑았습니다</a:t>
            </a:r>
            <a:r>
              <a:rPr lang="en-US" altLang="ko-KR" dirty="0"/>
              <a:t>. Batch size</a:t>
            </a:r>
            <a:r>
              <a:rPr lang="ko-KR" altLang="en-US" dirty="0"/>
              <a:t>가 </a:t>
            </a:r>
            <a:r>
              <a:rPr lang="en-US" altLang="ko-KR" dirty="0"/>
              <a:t>100</a:t>
            </a:r>
            <a:r>
              <a:rPr lang="ko-KR" altLang="en-US" dirty="0"/>
              <a:t>개라 </a:t>
            </a:r>
            <a:r>
              <a:rPr lang="en-US" altLang="ko-KR" dirty="0"/>
              <a:t>100</a:t>
            </a:r>
            <a:r>
              <a:rPr lang="ko-KR" altLang="en-US" dirty="0"/>
              <a:t>개가 찍힌 것을 볼 수 있습니다</a:t>
            </a:r>
            <a:r>
              <a:rPr lang="en-US" altLang="ko-KR" dirty="0"/>
              <a:t>. Epoch</a:t>
            </a:r>
            <a:r>
              <a:rPr lang="ko-KR" altLang="en-US" dirty="0"/>
              <a:t>이 점점 커지면 커질 수록 좀 더 숫자가 선명하게 나오는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76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코드를 보면서 </a:t>
            </a:r>
            <a:r>
              <a:rPr lang="en-US" altLang="ko-KR" dirty="0" err="1"/>
              <a:t>nn.BCELoss</a:t>
            </a:r>
            <a:r>
              <a:rPr lang="ko-KR" altLang="en-US" dirty="0"/>
              <a:t>를 사용한 것을 볼 수 있었는데 이것은 </a:t>
            </a:r>
            <a:r>
              <a:rPr lang="en-US" altLang="ko-KR" dirty="0"/>
              <a:t>generator </a:t>
            </a:r>
            <a:r>
              <a:rPr lang="ko-KR" altLang="en-US" dirty="0"/>
              <a:t>부분에 해당하는 </a:t>
            </a:r>
            <a:r>
              <a:rPr lang="en-US" altLang="ko-KR" dirty="0"/>
              <a:t>objective function</a:t>
            </a:r>
            <a:r>
              <a:rPr lang="ko-KR" altLang="en-US" dirty="0"/>
              <a:t>의 두번째 항을 대체한 것입니다</a:t>
            </a:r>
            <a:r>
              <a:rPr lang="en-US" altLang="ko-KR" dirty="0"/>
              <a:t>. Log(1-x)</a:t>
            </a:r>
            <a:r>
              <a:rPr lang="ko-KR" altLang="en-US" dirty="0"/>
              <a:t>의 개형을 그리게 되면 그림과 같이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초기에 학습이 되지 않은 </a:t>
            </a:r>
            <a:r>
              <a:rPr lang="en-US" altLang="ko-KR" dirty="0"/>
              <a:t>fake image</a:t>
            </a:r>
            <a:r>
              <a:rPr lang="ko-KR" altLang="en-US" dirty="0"/>
              <a:t>들은 </a:t>
            </a:r>
            <a:r>
              <a:rPr lang="en-US" altLang="ko-KR" dirty="0"/>
              <a:t>Discriminator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이라고 판단하는 경우가 많아 초기 </a:t>
            </a:r>
            <a:r>
              <a:rPr lang="en-US" altLang="ko-KR" dirty="0"/>
              <a:t>step</a:t>
            </a:r>
            <a:r>
              <a:rPr lang="ko-KR" altLang="en-US" dirty="0"/>
              <a:t>의 </a:t>
            </a:r>
            <a:r>
              <a:rPr lang="en-US" altLang="ko-KR" dirty="0" err="1"/>
              <a:t>gradien</a:t>
            </a:r>
            <a:r>
              <a:rPr lang="ko-KR" altLang="en-US" dirty="0"/>
              <a:t>는 </a:t>
            </a:r>
            <a:r>
              <a:rPr lang="en-US" altLang="ko-KR" dirty="0"/>
              <a:t>log(1-x) </a:t>
            </a:r>
            <a:r>
              <a:rPr lang="ko-KR" altLang="en-US" dirty="0"/>
              <a:t>개형의 그래프에서 </a:t>
            </a:r>
            <a:r>
              <a:rPr lang="en-US" altLang="ko-KR" dirty="0"/>
              <a:t>x=0</a:t>
            </a:r>
            <a:r>
              <a:rPr lang="ko-KR" altLang="en-US" dirty="0" err="1"/>
              <a:t>일때입니다</a:t>
            </a:r>
            <a:r>
              <a:rPr lang="en-US" altLang="ko-KR" dirty="0"/>
              <a:t>. </a:t>
            </a:r>
            <a:r>
              <a:rPr lang="ko-KR" altLang="en-US" dirty="0"/>
              <a:t>이 때의 </a:t>
            </a:r>
            <a:r>
              <a:rPr lang="en-US" altLang="ko-KR" dirty="0"/>
              <a:t>gradient</a:t>
            </a:r>
            <a:r>
              <a:rPr lang="ko-KR" altLang="en-US" dirty="0"/>
              <a:t>는 위의 그림과 같이 작게 나오게 되는데 이 초기 부분을 빠르게 탈출해서 학습하고자 </a:t>
            </a:r>
            <a:r>
              <a:rPr lang="en-US" altLang="ko-KR" dirty="0"/>
              <a:t>BCE Loss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Binary Cross Entropy</a:t>
            </a:r>
            <a:r>
              <a:rPr lang="ko-KR" altLang="en-US" dirty="0"/>
              <a:t>를 왜 사용할 수 있는지를 설명한 후</a:t>
            </a:r>
            <a:r>
              <a:rPr lang="en-US" altLang="ko-KR" dirty="0"/>
              <a:t>, </a:t>
            </a:r>
            <a:r>
              <a:rPr lang="ko-KR" altLang="en-US" dirty="0"/>
              <a:t>왜 </a:t>
            </a:r>
            <a:r>
              <a:rPr lang="en-US" altLang="ko-KR" dirty="0"/>
              <a:t>Binary Cross Entropy</a:t>
            </a:r>
            <a:r>
              <a:rPr lang="ko-KR" altLang="en-US" dirty="0"/>
              <a:t>가 </a:t>
            </a:r>
            <a:r>
              <a:rPr lang="ko-KR" altLang="en-US" dirty="0" err="1"/>
              <a:t>빠른지</a:t>
            </a:r>
            <a:r>
              <a:rPr lang="ko-KR" altLang="en-US" dirty="0"/>
              <a:t> 설명하도록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직관적으로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discriminator</a:t>
            </a:r>
            <a:r>
              <a:rPr lang="ko-KR" altLang="en-US" dirty="0"/>
              <a:t>가 </a:t>
            </a:r>
            <a:r>
              <a:rPr lang="en-US" altLang="ko-KR" dirty="0"/>
              <a:t>fake image</a:t>
            </a:r>
            <a:r>
              <a:rPr lang="ko-KR" altLang="en-US" dirty="0"/>
              <a:t>를 </a:t>
            </a:r>
            <a:r>
              <a:rPr lang="ko-KR" altLang="en-US" dirty="0" err="1"/>
              <a:t>봣을</a:t>
            </a:r>
            <a:r>
              <a:rPr lang="ko-KR" altLang="en-US" dirty="0"/>
              <a:t> 때 진짜 이미지라고 인식하게 끔 학습이 되어야하기 때문에 우리는 </a:t>
            </a:r>
            <a:r>
              <a:rPr lang="en-US" altLang="ko-KR" dirty="0"/>
              <a:t>G(D(G(z))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이 아닌 </a:t>
            </a:r>
            <a:r>
              <a:rPr lang="en-US" altLang="ko-KR" dirty="0"/>
              <a:t>1</a:t>
            </a:r>
            <a:r>
              <a:rPr lang="ko-KR" altLang="en-US" dirty="0"/>
              <a:t>로 인식하게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Generator</a:t>
            </a:r>
            <a:r>
              <a:rPr lang="ko-KR" altLang="en-US" dirty="0"/>
              <a:t>에 해당하는 부분의 </a:t>
            </a:r>
            <a:r>
              <a:rPr lang="en-US" altLang="ko-KR" dirty="0"/>
              <a:t>loss</a:t>
            </a:r>
            <a:r>
              <a:rPr lang="ko-KR" altLang="en-US" dirty="0"/>
              <a:t>를 </a:t>
            </a:r>
            <a:r>
              <a:rPr lang="en-US" altLang="ko-KR" dirty="0"/>
              <a:t>Binary cross entropy</a:t>
            </a:r>
            <a:r>
              <a:rPr lang="ko-KR" altLang="en-US" dirty="0"/>
              <a:t>를 사용해줄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시간에는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14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이젠 왜 </a:t>
            </a:r>
            <a:r>
              <a:rPr lang="en-US" altLang="ko-KR" dirty="0"/>
              <a:t>Binary Cross Entropy</a:t>
            </a:r>
            <a:r>
              <a:rPr lang="ko-KR" altLang="en-US" dirty="0"/>
              <a:t>가 </a:t>
            </a:r>
            <a:r>
              <a:rPr lang="ko-KR" altLang="en-US" dirty="0" err="1"/>
              <a:t>빠른지에</a:t>
            </a:r>
            <a:r>
              <a:rPr lang="ko-KR" altLang="en-US" dirty="0"/>
              <a:t> 대해서 설명해보도록 하겠습니다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Binary cross </a:t>
            </a:r>
            <a:r>
              <a:rPr lang="en-US" altLang="ko-KR" dirty="0" err="1"/>
              <a:t>entrop</a:t>
            </a:r>
            <a:r>
              <a:rPr lang="ko-KR" altLang="en-US" dirty="0"/>
              <a:t>는 위의 식과 같이 나오게 됩니다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en-US" altLang="ko-KR" dirty="0"/>
              <a:t>Generator</a:t>
            </a:r>
            <a:r>
              <a:rPr lang="ko-KR" altLang="en-US" dirty="0"/>
              <a:t>를 학습시킬 때</a:t>
            </a:r>
            <a:r>
              <a:rPr lang="en-US" altLang="ko-KR" dirty="0"/>
              <a:t>, D(G(z))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되도록 만들어야 하기 때문에 </a:t>
            </a:r>
            <a:r>
              <a:rPr lang="en-US" altLang="ko-KR" dirty="0"/>
              <a:t>label</a:t>
            </a:r>
            <a:r>
              <a:rPr lang="ko-KR" altLang="en-US" dirty="0"/>
              <a:t>에 해당하는 부분을 </a:t>
            </a:r>
            <a:r>
              <a:rPr lang="en-US" altLang="ko-KR" dirty="0"/>
              <a:t>1</a:t>
            </a:r>
            <a:r>
              <a:rPr lang="ko-KR" altLang="en-US" dirty="0"/>
              <a:t>로 채워주게 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y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값을 넣게 됩니다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en-US" altLang="ko-KR" dirty="0"/>
              <a:t>y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넣게되면</a:t>
            </a:r>
            <a:r>
              <a:rPr lang="ko-KR" altLang="en-US" dirty="0"/>
              <a:t> 다음과 같이 </a:t>
            </a:r>
            <a:r>
              <a:rPr lang="en-US" altLang="ko-KR" dirty="0"/>
              <a:t>–log</a:t>
            </a:r>
            <a:r>
              <a:rPr lang="ko-KR" altLang="en-US" dirty="0"/>
              <a:t>개형으로 바뀌게 됩니다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-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빼주게</a:t>
            </a:r>
            <a:r>
              <a:rPr lang="ko-KR" altLang="en-US" dirty="0"/>
              <a:t> 되면 </a:t>
            </a:r>
            <a:r>
              <a:rPr lang="en-US" altLang="ko-KR" dirty="0" err="1"/>
              <a:t>Genearotr</a:t>
            </a:r>
            <a:r>
              <a:rPr lang="ko-KR" altLang="en-US" dirty="0"/>
              <a:t>가 해당 식을 </a:t>
            </a:r>
            <a:r>
              <a:rPr lang="ko-KR" altLang="en-US" dirty="0" err="1"/>
              <a:t>최소화하는것이아닌</a:t>
            </a:r>
            <a:r>
              <a:rPr lang="ko-KR" altLang="en-US" dirty="0"/>
              <a:t> 최대화하는 방향으로 바뀌게 되고 </a:t>
            </a:r>
            <a:r>
              <a:rPr lang="en-US" altLang="ko-KR" dirty="0"/>
              <a:t>objective </a:t>
            </a:r>
            <a:r>
              <a:rPr lang="en-US" altLang="ko-KR" dirty="0" err="1"/>
              <a:t>functio</a:t>
            </a:r>
            <a:r>
              <a:rPr lang="ko-KR" altLang="en-US" dirty="0"/>
              <a:t>은 </a:t>
            </a:r>
            <a:r>
              <a:rPr lang="en-US" altLang="ko-KR" dirty="0"/>
              <a:t>log(1-x)</a:t>
            </a:r>
            <a:r>
              <a:rPr lang="ko-KR" altLang="en-US" dirty="0"/>
              <a:t>가 아닌 </a:t>
            </a:r>
            <a:r>
              <a:rPr lang="en-US" altLang="ko-KR" dirty="0"/>
              <a:t>log</a:t>
            </a:r>
            <a:r>
              <a:rPr lang="ko-KR" altLang="en-US" dirty="0"/>
              <a:t>개형으로 바뀌면서 초기 </a:t>
            </a:r>
            <a:r>
              <a:rPr lang="en-US" altLang="ko-KR" dirty="0"/>
              <a:t>step</a:t>
            </a:r>
            <a:r>
              <a:rPr lang="ko-KR" altLang="en-US" dirty="0"/>
              <a:t>에서의 </a:t>
            </a:r>
            <a:r>
              <a:rPr lang="en-US" altLang="ko-KR" dirty="0"/>
              <a:t>gradient</a:t>
            </a:r>
            <a:r>
              <a:rPr lang="ko-KR" altLang="en-US" dirty="0"/>
              <a:t>가 확 증가하게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00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복잡하게 설명했던 것을 그림을 통해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앞에서 </a:t>
            </a:r>
            <a:r>
              <a:rPr lang="en-US" altLang="ko-KR" dirty="0"/>
              <a:t>log(1-x)</a:t>
            </a:r>
            <a:r>
              <a:rPr lang="ko-KR" altLang="en-US" dirty="0"/>
              <a:t>의 개형을 </a:t>
            </a:r>
            <a:r>
              <a:rPr lang="en-US" altLang="ko-KR" dirty="0"/>
              <a:t>Generator</a:t>
            </a:r>
            <a:r>
              <a:rPr lang="ko-KR" altLang="en-US" dirty="0"/>
              <a:t>가 </a:t>
            </a:r>
            <a:r>
              <a:rPr lang="en-US" altLang="ko-KR" dirty="0" err="1"/>
              <a:t>minimiz</a:t>
            </a:r>
            <a:r>
              <a:rPr lang="ko-KR" altLang="en-US" dirty="0" err="1"/>
              <a:t>해야한다는</a:t>
            </a:r>
            <a:r>
              <a:rPr lang="ko-KR" altLang="en-US" dirty="0"/>
              <a:t> </a:t>
            </a:r>
            <a:r>
              <a:rPr lang="en-US" altLang="ko-KR" dirty="0"/>
              <a:t>object function</a:t>
            </a:r>
            <a:r>
              <a:rPr lang="ko-KR" altLang="en-US" dirty="0"/>
              <a:t>을 </a:t>
            </a:r>
            <a:r>
              <a:rPr lang="en-US" altLang="ko-KR" dirty="0"/>
              <a:t>log(x)</a:t>
            </a:r>
            <a:r>
              <a:rPr lang="ko-KR" altLang="en-US" dirty="0"/>
              <a:t>개형을</a:t>
            </a:r>
            <a:r>
              <a:rPr lang="en-US" altLang="ko-KR" dirty="0"/>
              <a:t> maximize</a:t>
            </a:r>
            <a:r>
              <a:rPr lang="ko-KR" altLang="en-US" dirty="0" err="1"/>
              <a:t>해야한다는</a:t>
            </a:r>
            <a:r>
              <a:rPr lang="ko-KR" altLang="en-US" dirty="0"/>
              <a:t> </a:t>
            </a:r>
            <a:r>
              <a:rPr lang="en-US" altLang="ko-KR" dirty="0"/>
              <a:t>object function</a:t>
            </a:r>
            <a:r>
              <a:rPr lang="ko-KR" altLang="en-US" dirty="0"/>
              <a:t>으로 바꿀 수 있다는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</a:t>
            </a:r>
            <a:r>
              <a:rPr lang="en-US" altLang="ko-KR" dirty="0"/>
              <a:t>log(1-x)</a:t>
            </a:r>
            <a:r>
              <a:rPr lang="ko-KR" altLang="en-US" dirty="0"/>
              <a:t>와 </a:t>
            </a:r>
            <a:r>
              <a:rPr lang="en-US" altLang="ko-KR" dirty="0"/>
              <a:t>log(x)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때의 </a:t>
            </a:r>
            <a:r>
              <a:rPr lang="en-US" altLang="ko-KR" dirty="0" err="1"/>
              <a:t>gradien</a:t>
            </a:r>
            <a:r>
              <a:rPr lang="ko-KR" altLang="en-US" dirty="0"/>
              <a:t>를 살펴보게 되면 </a:t>
            </a:r>
            <a:r>
              <a:rPr lang="en-US" altLang="ko-KR" dirty="0"/>
              <a:t>log(x)</a:t>
            </a:r>
            <a:r>
              <a:rPr lang="ko-KR" altLang="en-US" dirty="0"/>
              <a:t>개형의 </a:t>
            </a:r>
            <a:r>
              <a:rPr lang="en-US" altLang="ko-KR" dirty="0"/>
              <a:t>gradient</a:t>
            </a:r>
            <a:r>
              <a:rPr lang="ko-KR" altLang="en-US" dirty="0"/>
              <a:t>가 훨씬 더 크다는 것을 알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  <a:r>
              <a:rPr lang="ko-KR" altLang="en-US" dirty="0"/>
              <a:t> 이에 </a:t>
            </a:r>
            <a:r>
              <a:rPr lang="en-US" altLang="ko-KR" dirty="0"/>
              <a:t>D(G(z))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인 초기 </a:t>
            </a:r>
            <a:r>
              <a:rPr lang="en-US" altLang="ko-KR" dirty="0"/>
              <a:t>step</a:t>
            </a:r>
            <a:r>
              <a:rPr lang="ko-KR" altLang="en-US" dirty="0"/>
              <a:t>을 무조건 </a:t>
            </a:r>
            <a:r>
              <a:rPr lang="ko-KR" altLang="en-US" dirty="0" err="1"/>
              <a:t>벗어나야하는</a:t>
            </a:r>
            <a:r>
              <a:rPr lang="ko-KR" altLang="en-US" dirty="0"/>
              <a:t> 상황에서 빠르게 벗어 날 수 있는 그래프 개형이 </a:t>
            </a:r>
            <a:r>
              <a:rPr lang="en-US" altLang="ko-KR" dirty="0"/>
              <a:t>log(x)</a:t>
            </a:r>
            <a:r>
              <a:rPr lang="ko-KR" altLang="en-US" dirty="0"/>
              <a:t>인 것을 알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이에 </a:t>
            </a:r>
            <a:r>
              <a:rPr lang="en-US" altLang="ko-KR" dirty="0"/>
              <a:t>log(1-x)</a:t>
            </a:r>
            <a:r>
              <a:rPr lang="ko-KR" altLang="en-US" dirty="0"/>
              <a:t>를 직접 구현해서 쓰지 않고 </a:t>
            </a:r>
            <a:r>
              <a:rPr lang="en-US" altLang="ko-KR" dirty="0" err="1"/>
              <a:t>BCELoss</a:t>
            </a:r>
            <a:r>
              <a:rPr lang="ko-KR" altLang="en-US" dirty="0"/>
              <a:t>를 통해 </a:t>
            </a:r>
            <a:r>
              <a:rPr lang="en-US" altLang="ko-KR" dirty="0" err="1"/>
              <a:t>Genrator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를 구현한다고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69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78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/>
              <a:t>sigmoid cross entropy loss function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하지만 이 경우 </a:t>
            </a:r>
            <a:r>
              <a:rPr lang="en-US" altLang="ko-KR" dirty="0"/>
              <a:t>vanishing gradient </a:t>
            </a:r>
            <a:r>
              <a:rPr lang="ko-KR" altLang="en-US" dirty="0"/>
              <a:t>문제가 발생하고</a:t>
            </a:r>
            <a:r>
              <a:rPr lang="en-US" altLang="ko-KR" dirty="0"/>
              <a:t>, Least Square Adversarial Networks</a:t>
            </a:r>
            <a:r>
              <a:rPr lang="ko-KR" altLang="en-US" dirty="0"/>
              <a:t>를 제안하여 이 문제를 극복하고자 하는 것이 해당 </a:t>
            </a:r>
            <a:r>
              <a:rPr lang="en-US" altLang="ko-KR" dirty="0"/>
              <a:t>LSGAN </a:t>
            </a:r>
            <a:r>
              <a:rPr lang="ko-KR" altLang="en-US" dirty="0"/>
              <a:t>논문의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LSGAN</a:t>
            </a:r>
            <a:r>
              <a:rPr lang="ko-KR" altLang="en-US" dirty="0"/>
              <a:t>의 이점으로 두 가지가 있는데</a:t>
            </a:r>
            <a:r>
              <a:rPr lang="en-US" altLang="ko-KR" dirty="0"/>
              <a:t>, </a:t>
            </a:r>
            <a:r>
              <a:rPr lang="ko-KR" altLang="en-US" dirty="0"/>
              <a:t>첫 번째로 </a:t>
            </a:r>
            <a:r>
              <a:rPr lang="en-US" altLang="ko-KR" dirty="0"/>
              <a:t>GAN</a:t>
            </a:r>
            <a:r>
              <a:rPr lang="ko-KR" altLang="en-US" dirty="0"/>
              <a:t>보다 </a:t>
            </a:r>
            <a:r>
              <a:rPr lang="en-US" altLang="ko-KR" dirty="0"/>
              <a:t>high quality</a:t>
            </a:r>
            <a:r>
              <a:rPr lang="ko-KR" altLang="en-US" dirty="0"/>
              <a:t>의 이미지를 만들 수 있다는 점과 두 번째 이점은 학습 과정에서 안정화에 도움을 준다는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(b)</a:t>
            </a:r>
            <a:r>
              <a:rPr lang="ko-KR" altLang="en-US" dirty="0"/>
              <a:t>를 먼저 보면</a:t>
            </a:r>
            <a:r>
              <a:rPr lang="en-US" altLang="ko-KR" dirty="0"/>
              <a:t>, </a:t>
            </a:r>
            <a:r>
              <a:rPr lang="ko-KR" altLang="en-US" dirty="0"/>
              <a:t>제대로 학습된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D(discriminator)</a:t>
            </a:r>
            <a:r>
              <a:rPr lang="ko-KR" altLang="en-US" dirty="0"/>
              <a:t>의 경우 </a:t>
            </a:r>
            <a:r>
              <a:rPr lang="en-US" altLang="ko-KR" dirty="0"/>
              <a:t>Decision Boundary</a:t>
            </a:r>
            <a:r>
              <a:rPr lang="ko-KR" altLang="en-US" dirty="0"/>
              <a:t>를 기준으로 아래는 진짜 이미지</a:t>
            </a:r>
            <a:r>
              <a:rPr lang="en-US" altLang="ko-KR" dirty="0"/>
              <a:t>, </a:t>
            </a:r>
            <a:r>
              <a:rPr lang="ko-KR" altLang="en-US" dirty="0"/>
              <a:t>위는 가짜 이미지라고 구별한다 할 때</a:t>
            </a:r>
            <a:r>
              <a:rPr lang="en-US" altLang="ko-KR" dirty="0"/>
              <a:t>, </a:t>
            </a:r>
            <a:r>
              <a:rPr lang="ko-KR" altLang="en-US" dirty="0"/>
              <a:t>별도로 표시된 가짜 샘플들이 진짜 이미지로 구분되고 있는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진짜 이미지로 인식된 가짜 이미지에 대해 </a:t>
            </a:r>
            <a:r>
              <a:rPr lang="en-US" altLang="ko-KR" dirty="0"/>
              <a:t>G(generator)</a:t>
            </a:r>
            <a:r>
              <a:rPr lang="ko-KR" altLang="en-US" dirty="0"/>
              <a:t>는 </a:t>
            </a:r>
            <a:r>
              <a:rPr lang="en-US" altLang="ko-KR" dirty="0"/>
              <a:t>D</a:t>
            </a:r>
            <a:r>
              <a:rPr lang="ko-KR" altLang="en-US" dirty="0"/>
              <a:t>를 속이는데 성공했기 때문에</a:t>
            </a:r>
            <a:r>
              <a:rPr lang="en-US" altLang="ko-KR" dirty="0"/>
              <a:t>, </a:t>
            </a:r>
            <a:r>
              <a:rPr lang="ko-KR" altLang="en-US" dirty="0"/>
              <a:t>학습할 의지를 잃게 되고 이 문제를 </a:t>
            </a:r>
            <a:r>
              <a:rPr lang="en-US" altLang="ko-KR" dirty="0"/>
              <a:t>vanishing gradient </a:t>
            </a:r>
            <a:r>
              <a:rPr lang="ko-KR" altLang="en-US" dirty="0"/>
              <a:t>문제라고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가짜 이미지들의 분포를 보면 실제 이미지의 분포와는 멀리 떨어져 있기 때문에</a:t>
            </a:r>
            <a:r>
              <a:rPr lang="en-US" altLang="ko-KR" dirty="0"/>
              <a:t> </a:t>
            </a:r>
            <a:r>
              <a:rPr lang="ko-KR" altLang="en-US" dirty="0"/>
              <a:t>이는 그럴듯한 이미지를 생성하지 못합니다</a:t>
            </a:r>
            <a:r>
              <a:rPr lang="en-US" altLang="ko-KR" dirty="0"/>
              <a:t>. </a:t>
            </a:r>
            <a:r>
              <a:rPr lang="ko-KR" altLang="en-US" dirty="0"/>
              <a:t>따라서 가짜 이미지의 분포를 실제 이미지 방향으로 가져올 필요가 있게 되었고</a:t>
            </a:r>
            <a:r>
              <a:rPr lang="en-US" altLang="ko-KR" dirty="0"/>
              <a:t>, </a:t>
            </a:r>
            <a:r>
              <a:rPr lang="ko-KR" altLang="en-US" dirty="0"/>
              <a:t>이를 해결하기 위해 작성된 논문이</a:t>
            </a:r>
            <a:endParaRPr lang="en-US" altLang="ko-KR" dirty="0"/>
          </a:p>
          <a:p>
            <a:r>
              <a:rPr lang="en-US" altLang="ko-KR" dirty="0"/>
              <a:t>LSGAN</a:t>
            </a:r>
            <a:r>
              <a:rPr lang="ko-KR" altLang="en-US" dirty="0"/>
              <a:t>입니다</a:t>
            </a:r>
            <a:r>
              <a:rPr lang="en-US" altLang="ko-KR" dirty="0"/>
              <a:t>. LSGAN</a:t>
            </a:r>
            <a:r>
              <a:rPr lang="ko-KR" altLang="en-US" dirty="0"/>
              <a:t>은 </a:t>
            </a:r>
            <a:r>
              <a:rPr lang="en-US" altLang="ko-KR" dirty="0"/>
              <a:t>sigmoid cross entropy </a:t>
            </a:r>
            <a:r>
              <a:rPr lang="ko-KR" altLang="en-US" dirty="0"/>
              <a:t>대신 </a:t>
            </a:r>
            <a:r>
              <a:rPr lang="en-US" altLang="ko-KR" dirty="0"/>
              <a:t>least square loss function</a:t>
            </a:r>
            <a:r>
              <a:rPr lang="ko-KR" altLang="en-US" dirty="0"/>
              <a:t>을 사용하여 그림 </a:t>
            </a:r>
            <a:r>
              <a:rPr lang="en-US" altLang="ko-KR" dirty="0"/>
              <a:t>(c)</a:t>
            </a:r>
            <a:r>
              <a:rPr lang="ko-KR" altLang="en-US" dirty="0"/>
              <a:t>와 같이 </a:t>
            </a:r>
            <a:r>
              <a:rPr lang="en-US" altLang="ko-KR" dirty="0"/>
              <a:t>decision boundary</a:t>
            </a:r>
            <a:r>
              <a:rPr lang="ko-KR" altLang="en-US" dirty="0"/>
              <a:t>를 이동시켜 기존에 </a:t>
            </a:r>
            <a:r>
              <a:rPr lang="en-US" altLang="ko-KR" dirty="0"/>
              <a:t>decision boundary</a:t>
            </a:r>
            <a:r>
              <a:rPr lang="ko-KR" altLang="en-US" dirty="0"/>
              <a:t>에서 멀리 떨어진 데이터들에게 </a:t>
            </a:r>
            <a:r>
              <a:rPr lang="en-US" altLang="ko-KR" dirty="0"/>
              <a:t>penalty</a:t>
            </a:r>
            <a:r>
              <a:rPr lang="ko-KR" altLang="en-US" dirty="0"/>
              <a:t>를 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(c)</a:t>
            </a:r>
            <a:r>
              <a:rPr lang="ko-KR" altLang="en-US" dirty="0"/>
              <a:t>에서도 확인 가능하듯이 실제 데이터 분포로 끌어당겨진 결과를 확인 가능하고</a:t>
            </a:r>
            <a:r>
              <a:rPr lang="en-US" altLang="ko-KR" dirty="0"/>
              <a:t>, </a:t>
            </a:r>
            <a:r>
              <a:rPr lang="ko-KR" altLang="en-US" dirty="0"/>
              <a:t>이를 통해 실제 데이터와 더욱 유사한 이미지를 생성 가능하게 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79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바와 같이 </a:t>
            </a:r>
            <a:r>
              <a:rPr lang="en-US" altLang="ko-KR" dirty="0"/>
              <a:t>LSGAN</a:t>
            </a:r>
            <a:r>
              <a:rPr lang="ko-KR" altLang="en-US" dirty="0"/>
              <a:t>의 또 다른 장점으로는 안정성이 있습니다</a:t>
            </a:r>
            <a:r>
              <a:rPr lang="en-US" altLang="ko-KR" dirty="0"/>
              <a:t>. Original</a:t>
            </a:r>
            <a:r>
              <a:rPr lang="ko-KR" altLang="en-US" dirty="0"/>
              <a:t> </a:t>
            </a:r>
            <a:r>
              <a:rPr lang="en-US" altLang="ko-KR" dirty="0"/>
              <a:t>GAN</a:t>
            </a:r>
            <a:r>
              <a:rPr lang="ko-KR" altLang="en-US" dirty="0"/>
              <a:t>의 경우 본래 학습이 어렵고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이유중</a:t>
            </a:r>
            <a:r>
              <a:rPr lang="ko-KR" altLang="en-US" dirty="0"/>
              <a:t> </a:t>
            </a:r>
            <a:r>
              <a:rPr lang="en-US" altLang="ko-KR" dirty="0"/>
              <a:t>loss function</a:t>
            </a:r>
            <a:r>
              <a:rPr lang="ko-KR" altLang="en-US" dirty="0"/>
              <a:t>을 </a:t>
            </a:r>
            <a:r>
              <a:rPr lang="ko-KR" altLang="en-US" dirty="0" err="1"/>
              <a:t>문제삼는</a:t>
            </a:r>
            <a:r>
              <a:rPr lang="ko-KR" altLang="en-US" dirty="0"/>
              <a:t> 연구들이 많다고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vanishing gradient </a:t>
            </a:r>
            <a:r>
              <a:rPr lang="ko-KR" altLang="en-US" dirty="0"/>
              <a:t>문제로 인해 </a:t>
            </a:r>
            <a:r>
              <a:rPr lang="en-US" altLang="ko-KR" dirty="0" err="1"/>
              <a:t>generato</a:t>
            </a:r>
            <a:r>
              <a:rPr lang="ko-KR" altLang="en-US" dirty="0"/>
              <a:t>를 업데이트하기 어렵기 때문이라고 하는데</a:t>
            </a:r>
            <a:r>
              <a:rPr lang="en-US" altLang="ko-KR" dirty="0"/>
              <a:t>, LSGAN</a:t>
            </a:r>
            <a:r>
              <a:rPr lang="ko-KR" altLang="en-US" dirty="0"/>
              <a:t>은 이 문제를 해결하여 오른쪽 화면과 같이 더 안정적으로 이미지를 생성할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38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Semi-Supervised GAN(SGAN)</a:t>
            </a:r>
            <a:r>
              <a:rPr lang="ko-KR" altLang="en-US" dirty="0"/>
              <a:t>은 기존 </a:t>
            </a:r>
            <a:r>
              <a:rPr lang="en-US" altLang="ko-KR" dirty="0"/>
              <a:t>GAN</a:t>
            </a:r>
            <a:r>
              <a:rPr lang="ko-KR" altLang="en-US" dirty="0"/>
              <a:t>의 구조와 달리 아래의 그림과 같은 구조를 갖습니다</a:t>
            </a:r>
            <a:r>
              <a:rPr lang="en-US" altLang="ko-KR" dirty="0"/>
              <a:t>. SGAN</a:t>
            </a:r>
            <a:r>
              <a:rPr lang="ko-KR" altLang="en-US" dirty="0"/>
              <a:t>의 기본 구조는 </a:t>
            </a:r>
            <a:r>
              <a:rPr lang="en-US" altLang="ko-KR" dirty="0"/>
              <a:t>original GAN</a:t>
            </a:r>
            <a:r>
              <a:rPr lang="ko-KR" altLang="en-US" dirty="0"/>
              <a:t>보다 성능이 좋은 </a:t>
            </a:r>
            <a:r>
              <a:rPr lang="en-US" altLang="ko-KR" dirty="0"/>
              <a:t>DCGAN</a:t>
            </a:r>
            <a:r>
              <a:rPr lang="ko-KR" altLang="en-US" dirty="0"/>
              <a:t>의 구조를 기본 구조로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SGAN</a:t>
            </a:r>
            <a:r>
              <a:rPr lang="ko-KR" altLang="en-US" dirty="0"/>
              <a:t>은 기존 </a:t>
            </a:r>
            <a:r>
              <a:rPr lang="en-US" altLang="ko-KR" dirty="0"/>
              <a:t>Discriminator</a:t>
            </a:r>
            <a:r>
              <a:rPr lang="ko-KR" altLang="en-US" dirty="0"/>
              <a:t>에서 진짜</a:t>
            </a:r>
            <a:r>
              <a:rPr lang="en-US" altLang="ko-KR" dirty="0"/>
              <a:t>, </a:t>
            </a:r>
            <a:r>
              <a:rPr lang="ko-KR" altLang="en-US" dirty="0"/>
              <a:t>가짜인지 여부를 판단하는 기능에 추가로 여러 </a:t>
            </a:r>
            <a:r>
              <a:rPr lang="en-US" altLang="ko-KR" dirty="0"/>
              <a:t>class</a:t>
            </a:r>
            <a:r>
              <a:rPr lang="ko-KR" altLang="en-US" dirty="0"/>
              <a:t>를 구분하며 추가적으로 </a:t>
            </a:r>
            <a:r>
              <a:rPr lang="en-US" altLang="ko-KR" dirty="0"/>
              <a:t>fake class</a:t>
            </a:r>
            <a:r>
              <a:rPr lang="ko-KR" altLang="en-US" dirty="0"/>
              <a:t>를 구분하는 방식으로 동작합니다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MNIST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을 예로 들면 총 </a:t>
            </a: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를 구분하며</a:t>
            </a:r>
            <a:r>
              <a:rPr lang="en-US" altLang="ko-KR" dirty="0"/>
              <a:t>, </a:t>
            </a:r>
            <a:r>
              <a:rPr lang="ko-KR" altLang="en-US" dirty="0"/>
              <a:t>위 그림에서 볼 수 있듯이 진짜 이미지 </a:t>
            </a:r>
            <a:r>
              <a:rPr lang="en-US" altLang="ko-KR" dirty="0"/>
              <a:t>0</a:t>
            </a:r>
            <a:r>
              <a:rPr lang="ko-KR" altLang="en-US" dirty="0"/>
              <a:t>이 들어왔을 때 </a:t>
            </a:r>
            <a:r>
              <a:rPr lang="en-US" altLang="ko-KR" dirty="0"/>
              <a:t>Discriminator</a:t>
            </a:r>
            <a:r>
              <a:rPr lang="ko-KR" altLang="en-US" dirty="0"/>
              <a:t>가 진짜를 의미하는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output</a:t>
            </a:r>
            <a:r>
              <a:rPr lang="ko-KR" altLang="en-US" dirty="0"/>
              <a:t>으로 출력하는 것을 넘어 </a:t>
            </a:r>
            <a:r>
              <a:rPr lang="en-US" altLang="ko-KR" dirty="0"/>
              <a:t>0</a:t>
            </a:r>
            <a:r>
              <a:rPr lang="ko-KR" altLang="en-US" dirty="0"/>
              <a:t>에 해당하는 </a:t>
            </a:r>
            <a:r>
              <a:rPr lang="en-US" altLang="ko-KR" dirty="0"/>
              <a:t>one-hot vector</a:t>
            </a:r>
            <a:r>
              <a:rPr lang="ko-KR" altLang="en-US" dirty="0"/>
              <a:t>를 </a:t>
            </a:r>
            <a:r>
              <a:rPr lang="en-US" altLang="ko-KR" dirty="0"/>
              <a:t>return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</a:t>
            </a:r>
            <a:r>
              <a:rPr lang="en-US" altLang="ko-KR" dirty="0"/>
              <a:t>Generator</a:t>
            </a:r>
            <a:r>
              <a:rPr lang="ko-KR" altLang="en-US" dirty="0"/>
              <a:t>에는 </a:t>
            </a:r>
            <a:r>
              <a:rPr lang="en-US" altLang="ko-KR" dirty="0"/>
              <a:t>noise</a:t>
            </a:r>
            <a:r>
              <a:rPr lang="ko-KR" altLang="en-US" dirty="0"/>
              <a:t>와 </a:t>
            </a:r>
            <a:r>
              <a:rPr lang="en-US" altLang="ko-KR" dirty="0"/>
              <a:t>targe</a:t>
            </a:r>
            <a:r>
              <a:rPr lang="ko-KR" altLang="en-US" dirty="0"/>
              <a:t>으로 삼은 </a:t>
            </a:r>
            <a:r>
              <a:rPr lang="en-US" altLang="ko-KR" dirty="0"/>
              <a:t>one-hot vectors 7</a:t>
            </a:r>
            <a:r>
              <a:rPr lang="ko-KR" altLang="en-US" dirty="0"/>
              <a:t>이 들어가며</a:t>
            </a:r>
            <a:r>
              <a:rPr lang="en-US" altLang="ko-KR" dirty="0"/>
              <a:t>, </a:t>
            </a:r>
            <a:r>
              <a:rPr lang="ko-KR" altLang="en-US" dirty="0"/>
              <a:t>이를 바탕으로 </a:t>
            </a:r>
            <a:r>
              <a:rPr lang="en-US" altLang="ko-KR" dirty="0"/>
              <a:t>fake image 7</a:t>
            </a:r>
            <a:r>
              <a:rPr lang="ko-KR" altLang="en-US" dirty="0"/>
              <a:t>이 생성됩니다</a:t>
            </a:r>
            <a:r>
              <a:rPr lang="en-US" altLang="ko-KR" dirty="0"/>
              <a:t>. </a:t>
            </a:r>
            <a:r>
              <a:rPr lang="ko-KR" altLang="en-US" dirty="0"/>
              <a:t>이 생성된 </a:t>
            </a:r>
            <a:r>
              <a:rPr lang="en-US" altLang="ko-KR" dirty="0"/>
              <a:t>fake image 7</a:t>
            </a:r>
            <a:r>
              <a:rPr lang="ko-KR" altLang="en-US" dirty="0"/>
              <a:t>에 대해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/>
              <a:t>fake</a:t>
            </a:r>
            <a:r>
              <a:rPr lang="ko-KR" altLang="en-US" dirty="0"/>
              <a:t>를 의미하는 </a:t>
            </a:r>
            <a:r>
              <a:rPr lang="en-US" altLang="ko-KR" dirty="0"/>
              <a:t>one-hot vector</a:t>
            </a:r>
            <a:r>
              <a:rPr lang="ko-KR" altLang="en-US" dirty="0"/>
              <a:t>를 </a:t>
            </a:r>
            <a:r>
              <a:rPr lang="en-US" altLang="ko-KR" dirty="0"/>
              <a:t>return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Discriminator</a:t>
            </a:r>
            <a:r>
              <a:rPr lang="ko-KR" altLang="en-US" dirty="0"/>
              <a:t>에 대한 </a:t>
            </a:r>
            <a:r>
              <a:rPr lang="en-US" altLang="ko-KR" dirty="0"/>
              <a:t>loss</a:t>
            </a:r>
            <a:r>
              <a:rPr lang="ko-KR" altLang="en-US" dirty="0"/>
              <a:t>는 </a:t>
            </a:r>
            <a:r>
              <a:rPr lang="en-US" altLang="ko-KR" dirty="0"/>
              <a:t>original GAN</a:t>
            </a:r>
            <a:r>
              <a:rPr lang="ko-KR" altLang="en-US" dirty="0"/>
              <a:t>에서와 다르게 </a:t>
            </a:r>
            <a:r>
              <a:rPr lang="en-US" altLang="ko-KR" dirty="0"/>
              <a:t>label</a:t>
            </a:r>
            <a:r>
              <a:rPr lang="ko-KR" altLang="en-US" dirty="0"/>
              <a:t>이 있는 </a:t>
            </a:r>
            <a:r>
              <a:rPr lang="en-US" altLang="ko-KR" dirty="0"/>
              <a:t>data</a:t>
            </a:r>
            <a:r>
              <a:rPr lang="ko-KR" altLang="en-US" dirty="0"/>
              <a:t>와 없는 </a:t>
            </a:r>
            <a:r>
              <a:rPr lang="en-US" altLang="ko-KR" dirty="0"/>
              <a:t>data</a:t>
            </a:r>
            <a:r>
              <a:rPr lang="ko-KR" altLang="en-US" dirty="0"/>
              <a:t>를 같이 사용하여 </a:t>
            </a:r>
            <a:r>
              <a:rPr lang="en-US" altLang="ko-KR" dirty="0" err="1"/>
              <a:t>classificatio</a:t>
            </a:r>
            <a:r>
              <a:rPr lang="ko-KR" altLang="en-US" dirty="0"/>
              <a:t>을 수행하기 때문에</a:t>
            </a:r>
            <a:endParaRPr lang="en-US" altLang="ko-KR" dirty="0"/>
          </a:p>
          <a:p>
            <a:r>
              <a:rPr lang="en-US" altLang="ko-KR" dirty="0"/>
              <a:t>Discrimination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함수는 </a:t>
            </a:r>
            <a:r>
              <a:rPr lang="en-US" altLang="ko-KR" dirty="0"/>
              <a:t>original GAN</a:t>
            </a:r>
            <a:r>
              <a:rPr lang="ko-KR" altLang="en-US" dirty="0"/>
              <a:t>의 </a:t>
            </a:r>
            <a:r>
              <a:rPr lang="en-US" altLang="ko-KR" dirty="0"/>
              <a:t>loss function </a:t>
            </a:r>
            <a:r>
              <a:rPr lang="ko-KR" altLang="en-US" dirty="0"/>
              <a:t>보다 조금 더 복잡하다고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54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를 구분할 수 있는 </a:t>
            </a:r>
            <a:r>
              <a:rPr lang="en-US" altLang="ko-KR" dirty="0"/>
              <a:t>Discriminator</a:t>
            </a:r>
            <a:r>
              <a:rPr lang="ko-KR" altLang="en-US" dirty="0"/>
              <a:t>를 만들고 싶다면</a:t>
            </a:r>
            <a:r>
              <a:rPr lang="en-US" altLang="ko-KR" dirty="0"/>
              <a:t>, Generator</a:t>
            </a:r>
            <a:r>
              <a:rPr lang="ko-KR" altLang="en-US" dirty="0"/>
              <a:t>에서 만들어지는 이미지를 가짜로 구별해줘야 하기 때문에</a:t>
            </a:r>
            <a:r>
              <a:rPr lang="en-US" altLang="ko-KR" dirty="0"/>
              <a:t>, Discriminator</a:t>
            </a:r>
            <a:r>
              <a:rPr lang="ko-KR" altLang="en-US" dirty="0"/>
              <a:t>에서는 </a:t>
            </a:r>
            <a:r>
              <a:rPr lang="en-US" altLang="ko-KR" dirty="0"/>
              <a:t>fake image class</a:t>
            </a:r>
            <a:r>
              <a:rPr lang="ko-KR" altLang="en-US" dirty="0"/>
              <a:t>를 포함해</a:t>
            </a:r>
            <a:endParaRPr lang="en-US" altLang="ko-KR" dirty="0"/>
          </a:p>
          <a:p>
            <a:r>
              <a:rPr lang="en-US" altLang="ko-KR" dirty="0"/>
              <a:t>K + 1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를 구별할 수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만약에 </a:t>
            </a:r>
            <a:r>
              <a:rPr lang="en-US" altLang="ko-KR" dirty="0"/>
              <a:t>x</a:t>
            </a:r>
            <a:r>
              <a:rPr lang="ko-KR" altLang="en-US" dirty="0"/>
              <a:t>가 가짜 </a:t>
            </a:r>
            <a:r>
              <a:rPr lang="en-US" altLang="ko-KR" dirty="0"/>
              <a:t>image</a:t>
            </a:r>
            <a:r>
              <a:rPr lang="ko-KR" altLang="en-US" dirty="0"/>
              <a:t>라면 </a:t>
            </a:r>
            <a:r>
              <a:rPr lang="en-US" altLang="ko-KR" dirty="0"/>
              <a:t>x class</a:t>
            </a:r>
            <a:r>
              <a:rPr lang="ko-KR" altLang="en-US" dirty="0"/>
              <a:t>의 확률은 두 식 중 위의 식과 같이 표현할 수 있고</a:t>
            </a:r>
            <a:r>
              <a:rPr lang="en-US" altLang="ko-KR" dirty="0"/>
              <a:t>, x</a:t>
            </a:r>
            <a:r>
              <a:rPr lang="ko-KR" altLang="en-US" dirty="0"/>
              <a:t>가 </a:t>
            </a:r>
            <a:r>
              <a:rPr lang="en-US" altLang="ko-KR" dirty="0"/>
              <a:t>label</a:t>
            </a:r>
            <a:r>
              <a:rPr lang="ko-KR" altLang="en-US" dirty="0"/>
              <a:t>이 붙은 입력 데이터라면</a:t>
            </a:r>
            <a:r>
              <a:rPr lang="en-US" altLang="ko-KR" dirty="0"/>
              <a:t>, class </a:t>
            </a:r>
            <a:r>
              <a:rPr lang="ko-KR" altLang="en-US" dirty="0"/>
              <a:t>중 하나로 분류해야 하기 때문에 왼쪽 아래의 식과 같이</a:t>
            </a:r>
            <a:endParaRPr lang="en-US" altLang="ko-KR" dirty="0"/>
          </a:p>
          <a:p>
            <a:r>
              <a:rPr lang="ko-KR" altLang="en-US" dirty="0"/>
              <a:t>표현해야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Discriminator loss</a:t>
            </a:r>
            <a:r>
              <a:rPr lang="ko-KR" altLang="en-US" dirty="0"/>
              <a:t>는 </a:t>
            </a:r>
            <a:r>
              <a:rPr lang="en-US" altLang="ko-KR" dirty="0"/>
              <a:t>supervised loss</a:t>
            </a:r>
            <a:r>
              <a:rPr lang="ko-KR" altLang="en-US" dirty="0"/>
              <a:t>와 </a:t>
            </a:r>
            <a:r>
              <a:rPr lang="en-US" altLang="ko-KR" dirty="0"/>
              <a:t>unsupervised loss</a:t>
            </a:r>
            <a:r>
              <a:rPr lang="ko-KR" altLang="en-US" dirty="0"/>
              <a:t>의 합으로 구성되며</a:t>
            </a:r>
            <a:r>
              <a:rPr lang="en-US" altLang="ko-KR" dirty="0"/>
              <a:t>, supervised loss</a:t>
            </a:r>
            <a:r>
              <a:rPr lang="ko-KR" altLang="en-US" dirty="0"/>
              <a:t>는 이미 </a:t>
            </a:r>
            <a:r>
              <a:rPr lang="en-US" altLang="ko-KR" dirty="0"/>
              <a:t>class</a:t>
            </a:r>
            <a:r>
              <a:rPr lang="ko-KR" altLang="en-US" dirty="0"/>
              <a:t>를 알고 있기 때문에</a:t>
            </a:r>
            <a:r>
              <a:rPr lang="en-US" altLang="ko-KR" dirty="0"/>
              <a:t>, </a:t>
            </a:r>
            <a:r>
              <a:rPr lang="ko-KR" altLang="en-US" dirty="0"/>
              <a:t>오른쪽 위의 식과 같이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en-US" altLang="ko-KR" dirty="0"/>
              <a:t>Unsupervised loss</a:t>
            </a:r>
            <a:r>
              <a:rPr lang="ko-KR" altLang="en-US" dirty="0"/>
              <a:t>는 학습 데이터에 대하여 제대로 분류를 수행해야 하는 것과</a:t>
            </a:r>
            <a:r>
              <a:rPr lang="en-US" altLang="ko-KR" dirty="0"/>
              <a:t>(</a:t>
            </a:r>
            <a:r>
              <a:rPr lang="ko-KR" altLang="en-US" dirty="0"/>
              <a:t>가짜라고 구별하지 않는 것</a:t>
            </a:r>
            <a:r>
              <a:rPr lang="en-US" altLang="ko-KR" dirty="0"/>
              <a:t>), Generator</a:t>
            </a:r>
            <a:r>
              <a:rPr lang="ko-KR" altLang="en-US" dirty="0"/>
              <a:t>에서 생성해낸 데이터를 가짜로 구별해야 하기 때문에 우측</a:t>
            </a:r>
            <a:endParaRPr lang="en-US" altLang="ko-KR" dirty="0"/>
          </a:p>
          <a:p>
            <a:r>
              <a:rPr lang="ko-KR" altLang="en-US" dirty="0"/>
              <a:t>하단과 같이 </a:t>
            </a:r>
            <a:r>
              <a:rPr lang="en-US" altLang="ko-KR" dirty="0"/>
              <a:t>loss</a:t>
            </a:r>
            <a:r>
              <a:rPr lang="ko-KR" altLang="en-US" dirty="0"/>
              <a:t>함수를 정의할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Generator</a:t>
            </a:r>
            <a:r>
              <a:rPr lang="ko-KR" altLang="en-US" dirty="0"/>
              <a:t>의 </a:t>
            </a:r>
            <a:r>
              <a:rPr lang="en-US" altLang="ko-KR" dirty="0"/>
              <a:t>loss function</a:t>
            </a:r>
            <a:r>
              <a:rPr lang="ko-KR" altLang="en-US" dirty="0"/>
              <a:t>에 대해서 살펴보겠습니다</a:t>
            </a:r>
            <a:r>
              <a:rPr lang="en-US" altLang="ko-KR" dirty="0"/>
              <a:t>. Generator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en-US" altLang="ko-KR" dirty="0" err="1"/>
              <a:t>functio</a:t>
            </a:r>
            <a:r>
              <a:rPr lang="ko-KR" altLang="en-US" dirty="0"/>
              <a:t>은 기본적으로 </a:t>
            </a:r>
            <a:r>
              <a:rPr lang="en-US" altLang="ko-KR" dirty="0"/>
              <a:t>Generator</a:t>
            </a:r>
            <a:r>
              <a:rPr lang="ko-KR" altLang="en-US" dirty="0"/>
              <a:t>에서 생성한 데이터의 분포가 학습 데이터의 분포를 제대로 </a:t>
            </a:r>
            <a:r>
              <a:rPr lang="en-US" altLang="ko-KR" dirty="0"/>
              <a:t>mapping</a:t>
            </a:r>
          </a:p>
          <a:p>
            <a:r>
              <a:rPr lang="ko-KR" altLang="en-US" dirty="0"/>
              <a:t>을 시켜줘야 한다는 개념에 기반하기 때문에</a:t>
            </a:r>
            <a:r>
              <a:rPr lang="en-US" altLang="ko-KR" dirty="0"/>
              <a:t>, </a:t>
            </a:r>
            <a:r>
              <a:rPr lang="ko-KR" altLang="en-US" dirty="0"/>
              <a:t>이들은 </a:t>
            </a:r>
            <a:r>
              <a:rPr lang="en-US" altLang="ko-KR" dirty="0"/>
              <a:t>Discriminator </a:t>
            </a:r>
            <a:r>
              <a:rPr lang="ko-KR" altLang="en-US" dirty="0"/>
              <a:t>내부의 </a:t>
            </a:r>
            <a:r>
              <a:rPr lang="en-US" altLang="ko-KR" dirty="0" err="1"/>
              <a:t>activatio</a:t>
            </a:r>
            <a:r>
              <a:rPr lang="ko-KR" altLang="en-US" dirty="0"/>
              <a:t>을 비슷하게 유도하는 </a:t>
            </a:r>
            <a:r>
              <a:rPr lang="en-US" altLang="ko-KR" dirty="0"/>
              <a:t>feature matching loss</a:t>
            </a:r>
            <a:r>
              <a:rPr lang="ko-KR" altLang="en-US" dirty="0"/>
              <a:t>를 사용하여 구현되었습니다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575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위 결과들은 </a:t>
            </a:r>
            <a:r>
              <a:rPr lang="en-US" altLang="ko-KR" dirty="0"/>
              <a:t>SGAN</a:t>
            </a:r>
            <a:r>
              <a:rPr lang="ko-KR" altLang="en-US" dirty="0"/>
              <a:t>에 대해서 정리한 글을 참조해온 것이고</a:t>
            </a:r>
            <a:r>
              <a:rPr lang="en-US" altLang="ko-KR" dirty="0"/>
              <a:t>, MNIST dataset</a:t>
            </a:r>
            <a:r>
              <a:rPr lang="ko-KR" altLang="en-US" dirty="0"/>
              <a:t>을 활용해 </a:t>
            </a:r>
            <a:r>
              <a:rPr lang="en-US" altLang="ko-KR" dirty="0"/>
              <a:t>SGAN</a:t>
            </a:r>
            <a:r>
              <a:rPr lang="ko-KR" altLang="en-US" dirty="0"/>
              <a:t>의 코드를 구현한 후</a:t>
            </a:r>
            <a:endParaRPr lang="en-US" altLang="ko-KR" dirty="0"/>
          </a:p>
          <a:p>
            <a:r>
              <a:rPr lang="ko-KR" altLang="en-US" dirty="0"/>
              <a:t>트레이닝 시킨 결과들입니다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MNIST </a:t>
            </a:r>
            <a:r>
              <a:rPr lang="ko-KR" altLang="en-US" dirty="0"/>
              <a:t>데이터에 대하여 </a:t>
            </a:r>
            <a:r>
              <a:rPr lang="en-US" altLang="ko-KR" dirty="0"/>
              <a:t>10%</a:t>
            </a:r>
            <a:r>
              <a:rPr lang="ko-KR" altLang="en-US" dirty="0"/>
              <a:t>만 </a:t>
            </a:r>
            <a:r>
              <a:rPr lang="en-US" altLang="ko-KR" dirty="0"/>
              <a:t>label</a:t>
            </a:r>
            <a:r>
              <a:rPr lang="ko-KR" altLang="en-US" dirty="0"/>
              <a:t>이 있는 데이터를 이용한 결과 실험 결과는 </a:t>
            </a:r>
            <a:r>
              <a:rPr lang="en-US" altLang="ko-KR" dirty="0"/>
              <a:t>92.55% </a:t>
            </a:r>
            <a:r>
              <a:rPr lang="ko-KR" altLang="en-US" dirty="0"/>
              <a:t>정도의 성공율을 보였으며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100% label</a:t>
            </a:r>
            <a:r>
              <a:rPr lang="ko-KR" altLang="en-US" dirty="0"/>
              <a:t>이 있는 데이터의 성공률이 </a:t>
            </a:r>
            <a:r>
              <a:rPr lang="en-US" altLang="ko-KR" dirty="0"/>
              <a:t>94.5% </a:t>
            </a:r>
            <a:r>
              <a:rPr lang="ko-KR" altLang="en-US" dirty="0"/>
              <a:t>였고</a:t>
            </a:r>
            <a:r>
              <a:rPr lang="en-US" altLang="ko-KR" dirty="0"/>
              <a:t>, </a:t>
            </a:r>
            <a:r>
              <a:rPr lang="ko-KR" altLang="en-US" dirty="0"/>
              <a:t>이를 감안하면 매우 좋은 결과임을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10% label</a:t>
            </a:r>
            <a:r>
              <a:rPr lang="ko-KR" altLang="en-US" dirty="0"/>
              <a:t>이 있는 데이터를 이용한 경우 </a:t>
            </a:r>
            <a:r>
              <a:rPr lang="en-US" altLang="ko-KR" dirty="0"/>
              <a:t>Generator</a:t>
            </a:r>
            <a:r>
              <a:rPr lang="ko-KR" altLang="en-US" dirty="0"/>
              <a:t>에서 데이터를 만들어 내는 성능도 아래의 사진과 같이</a:t>
            </a:r>
            <a:endParaRPr lang="en-US" altLang="ko-KR" dirty="0"/>
          </a:p>
          <a:p>
            <a:r>
              <a:rPr lang="ko-KR" altLang="en-US" dirty="0"/>
              <a:t>우수함을 확인할 수 있었습니다</a:t>
            </a:r>
            <a:r>
              <a:rPr lang="en-US" altLang="ko-KR" dirty="0"/>
              <a:t>. Epoch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경우 </a:t>
            </a:r>
            <a:r>
              <a:rPr lang="en-US" altLang="ko-KR" dirty="0"/>
              <a:t>noise</a:t>
            </a:r>
            <a:r>
              <a:rPr lang="ko-KR" altLang="en-US" dirty="0"/>
              <a:t>만 존재하고</a:t>
            </a:r>
            <a:r>
              <a:rPr lang="en-US" altLang="ko-KR" dirty="0"/>
              <a:t>, 150 epoch</a:t>
            </a:r>
            <a:r>
              <a:rPr lang="ko-KR" altLang="en-US" dirty="0"/>
              <a:t>정도 진행된 경우 어느 정도 글자의</a:t>
            </a:r>
            <a:endParaRPr lang="en-US" altLang="ko-KR" dirty="0"/>
          </a:p>
          <a:p>
            <a:r>
              <a:rPr lang="ko-KR" altLang="en-US" dirty="0"/>
              <a:t>형태 비슷하게 생성되는 결과를 확인 가능하며 </a:t>
            </a:r>
            <a:r>
              <a:rPr lang="en-US" altLang="ko-KR" dirty="0"/>
              <a:t>1000 epoch</a:t>
            </a:r>
            <a:r>
              <a:rPr lang="ko-KR" altLang="en-US" dirty="0"/>
              <a:t>정도 진행이 된 후에는 꽤 수준 높은 </a:t>
            </a:r>
            <a:r>
              <a:rPr lang="en-US" altLang="ko-KR" dirty="0"/>
              <a:t>image</a:t>
            </a:r>
            <a:r>
              <a:rPr lang="ko-KR" altLang="en-US" dirty="0"/>
              <a:t>가 생성되는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6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cycleGAN</a:t>
            </a:r>
            <a:r>
              <a:rPr lang="ko-KR" altLang="en-US" dirty="0"/>
              <a:t>은 두 개의 </a:t>
            </a:r>
            <a:r>
              <a:rPr lang="en-US" altLang="ko-KR" dirty="0"/>
              <a:t>unpaired image </a:t>
            </a:r>
            <a:r>
              <a:rPr lang="ko-KR" altLang="en-US" dirty="0"/>
              <a:t>를 가지고</a:t>
            </a:r>
            <a:r>
              <a:rPr lang="en-US" altLang="ko-KR" dirty="0"/>
              <a:t>, </a:t>
            </a:r>
            <a:r>
              <a:rPr lang="ko-KR" altLang="en-US" dirty="0"/>
              <a:t>새로운 이미지를 만듭니다</a:t>
            </a:r>
            <a:r>
              <a:rPr lang="en-US" altLang="ko-KR" dirty="0"/>
              <a:t>. </a:t>
            </a:r>
            <a:r>
              <a:rPr lang="ko-KR" altLang="en-US" dirty="0"/>
              <a:t>그렇다면 우선 </a:t>
            </a:r>
            <a:r>
              <a:rPr lang="en-US" altLang="ko-KR" dirty="0"/>
              <a:t>unpaired data</a:t>
            </a:r>
            <a:r>
              <a:rPr lang="ko-KR" altLang="en-US" dirty="0"/>
              <a:t>는 무엇이고 그와 대조되는</a:t>
            </a:r>
            <a:r>
              <a:rPr lang="en-US" altLang="ko-KR" dirty="0"/>
              <a:t> paired data</a:t>
            </a:r>
            <a:r>
              <a:rPr lang="ko-KR" altLang="en-US" dirty="0"/>
              <a:t>는 무엇인지를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그림에서 왼쪽은 </a:t>
            </a:r>
            <a:r>
              <a:rPr lang="en-US" altLang="ko-KR" dirty="0"/>
              <a:t>paired </a:t>
            </a:r>
            <a:r>
              <a:rPr lang="ko-KR" altLang="en-US" dirty="0"/>
              <a:t>이미지로 어느 정도 쌍이 되는 이미지를 의미합니다</a:t>
            </a:r>
            <a:r>
              <a:rPr lang="en-US" altLang="ko-KR" dirty="0"/>
              <a:t>. (</a:t>
            </a:r>
            <a:r>
              <a:rPr lang="ko-KR" altLang="en-US" dirty="0"/>
              <a:t>오른쪽은 얼룩말의 윤곽</a:t>
            </a:r>
            <a:r>
              <a:rPr lang="en-US" altLang="ko-KR" dirty="0"/>
              <a:t>, </a:t>
            </a:r>
            <a:r>
              <a:rPr lang="ko-KR" altLang="en-US" dirty="0"/>
              <a:t>나머지는 그냥 얼룩말의 사진 두 사진의 형체가 유사하다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현실세계에서는 </a:t>
            </a:r>
            <a:r>
              <a:rPr lang="en-US" altLang="ko-KR" dirty="0"/>
              <a:t>paired image</a:t>
            </a:r>
            <a:r>
              <a:rPr lang="ko-KR" altLang="en-US" dirty="0"/>
              <a:t>를 찾는 것이 매우 어렵고</a:t>
            </a:r>
            <a:r>
              <a:rPr lang="en-US" altLang="ko-KR" dirty="0"/>
              <a:t> </a:t>
            </a:r>
            <a:r>
              <a:rPr lang="ko-KR" altLang="en-US" dirty="0"/>
              <a:t>비용이 많이 들기 때문에</a:t>
            </a:r>
            <a:r>
              <a:rPr lang="en-US" altLang="ko-KR" dirty="0"/>
              <a:t>, </a:t>
            </a:r>
            <a:r>
              <a:rPr lang="ko-KR" altLang="en-US" dirty="0"/>
              <a:t>오른쪽 사진과 같이 완전히 다른 </a:t>
            </a:r>
            <a:r>
              <a:rPr lang="en-US" altLang="ko-KR" dirty="0"/>
              <a:t>unpaired image</a:t>
            </a:r>
            <a:r>
              <a:rPr lang="ko-KR" altLang="en-US" dirty="0"/>
              <a:t> 데이터를 갖고 효율적으로 학습을 진행해야 하고</a:t>
            </a:r>
            <a:r>
              <a:rPr lang="en-US" altLang="ko-KR" dirty="0"/>
              <a:t>, </a:t>
            </a:r>
            <a:r>
              <a:rPr lang="ko-KR" altLang="en-US" dirty="0"/>
              <a:t>이를 위한 방법이 </a:t>
            </a:r>
            <a:r>
              <a:rPr lang="en-US" altLang="ko-KR" dirty="0" err="1"/>
              <a:t>cycleGAN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461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이미지들이 </a:t>
            </a:r>
            <a:r>
              <a:rPr lang="en-US" altLang="ko-KR" dirty="0" err="1"/>
              <a:t>cycleGAN</a:t>
            </a:r>
            <a:r>
              <a:rPr lang="ko-KR" altLang="en-US" dirty="0"/>
              <a:t>을 이용해 변환한 이미지들입니다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 err="1"/>
              <a:t>cycleGAN</a:t>
            </a:r>
            <a:r>
              <a:rPr lang="ko-KR" altLang="en-US" dirty="0"/>
              <a:t>이 어떤 방식으로 학습을 진행하는지 알아보도록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3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 GAN</a:t>
            </a:r>
            <a:r>
              <a:rPr lang="ko-KR" altLang="en-US" dirty="0"/>
              <a:t>에 대해서 배워 보기 전에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Probability Density Function</a:t>
            </a:r>
            <a:r>
              <a:rPr lang="ko-KR" altLang="en-US" dirty="0"/>
              <a:t>을 알아보겠습니다</a:t>
            </a:r>
            <a:r>
              <a:rPr lang="en-US" altLang="ko-KR" dirty="0"/>
              <a:t>.</a:t>
            </a:r>
            <a:r>
              <a:rPr lang="ko-KR" altLang="en-US" dirty="0"/>
              <a:t> 주사위를 던졌을 때 우리는 그림과 같은 확률 질량 함수를 얻을 수 있습니다</a:t>
            </a:r>
            <a:r>
              <a:rPr lang="en-US" altLang="ko-KR" dirty="0"/>
              <a:t>. 6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uniform </a:t>
            </a:r>
            <a:r>
              <a:rPr lang="en-US" altLang="ko-KR" dirty="0" err="1"/>
              <a:t>distributio</a:t>
            </a:r>
            <a:r>
              <a:rPr lang="ko-KR" altLang="en-US" dirty="0"/>
              <a:t>을 띄게 되는데 이것을 </a:t>
            </a:r>
            <a:r>
              <a:rPr lang="en-US" altLang="ko-KR" dirty="0"/>
              <a:t>continuous form</a:t>
            </a:r>
            <a:r>
              <a:rPr lang="ko-KR" altLang="en-US" dirty="0"/>
              <a:t>으로 나타내게 된다면 오른쪽 처럼 나타낼 수 있습니다</a:t>
            </a:r>
            <a:r>
              <a:rPr lang="en-US" altLang="ko-KR" dirty="0"/>
              <a:t>. </a:t>
            </a:r>
            <a:r>
              <a:rPr lang="ko-KR" altLang="en-US" dirty="0"/>
              <a:t>우리는 이렇게 </a:t>
            </a:r>
            <a:r>
              <a:rPr lang="en-US" altLang="ko-KR" dirty="0" err="1"/>
              <a:t>continous</a:t>
            </a:r>
            <a:r>
              <a:rPr lang="ko-KR" altLang="en-US" dirty="0"/>
              <a:t>하게 이어진 확률 함수를 </a:t>
            </a:r>
            <a:r>
              <a:rPr lang="en-US" altLang="ko-KR" dirty="0"/>
              <a:t>probability density function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18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그림은 </a:t>
            </a:r>
            <a:r>
              <a:rPr lang="en-US" altLang="ko-KR" dirty="0" err="1"/>
              <a:t>cycleGAN</a:t>
            </a:r>
            <a:r>
              <a:rPr lang="ko-KR" altLang="en-US" dirty="0"/>
              <a:t>의 전체적인 동작 방식을 표현하고 있습니다</a:t>
            </a:r>
            <a:r>
              <a:rPr lang="en-US" altLang="ko-KR" dirty="0"/>
              <a:t>. </a:t>
            </a:r>
            <a:r>
              <a:rPr lang="ko-KR" altLang="en-US" dirty="0"/>
              <a:t>우선 빨간색 네모로 표시된 부분을 보겠습니다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/>
              <a:t>real image B</a:t>
            </a:r>
            <a:r>
              <a:rPr lang="ko-KR" altLang="en-US" dirty="0"/>
              <a:t>만을 갖고 학습을 하고 </a:t>
            </a:r>
            <a:r>
              <a:rPr lang="en-US" altLang="ko-KR" dirty="0"/>
              <a:t>B </a:t>
            </a:r>
            <a:r>
              <a:rPr lang="ko-KR" altLang="en-US" dirty="0"/>
              <a:t>이미지에 특화된 </a:t>
            </a:r>
            <a:r>
              <a:rPr lang="en-US" altLang="ko-KR" dirty="0"/>
              <a:t>Discriminator</a:t>
            </a:r>
            <a:r>
              <a:rPr lang="ko-KR" altLang="en-US" dirty="0"/>
              <a:t>는 </a:t>
            </a:r>
            <a:r>
              <a:rPr lang="en-US" altLang="ko-KR" dirty="0"/>
              <a:t>Generator</a:t>
            </a:r>
            <a:r>
              <a:rPr lang="ko-KR" altLang="en-US" dirty="0"/>
              <a:t>가 </a:t>
            </a:r>
            <a:r>
              <a:rPr lang="en-US" altLang="ko-KR" dirty="0"/>
              <a:t>fake image B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/>
              <a:t>가지고 왔을 때 다시 해당 이미지가 진짜인지 가짜인지를 구분합니다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기존의 </a:t>
            </a:r>
            <a:r>
              <a:rPr lang="en-US" altLang="ko-KR" dirty="0"/>
              <a:t>GAN</a:t>
            </a:r>
            <a:r>
              <a:rPr lang="ko-KR" altLang="en-US" dirty="0"/>
              <a:t>과 조금 차이나는 부분이 있는데 그것은 바로 </a:t>
            </a:r>
            <a:r>
              <a:rPr lang="en-US" altLang="ko-KR" dirty="0"/>
              <a:t>Generator</a:t>
            </a:r>
            <a:r>
              <a:rPr lang="ko-KR" altLang="en-US" dirty="0"/>
              <a:t>로 들어가는 것이 </a:t>
            </a:r>
            <a:r>
              <a:rPr lang="en-US" altLang="ko-KR" dirty="0"/>
              <a:t>noise</a:t>
            </a:r>
            <a:r>
              <a:rPr lang="ko-KR" altLang="en-US" dirty="0"/>
              <a:t>가 아닌 </a:t>
            </a:r>
            <a:r>
              <a:rPr lang="en-US" altLang="ko-KR" dirty="0"/>
              <a:t>real image A</a:t>
            </a:r>
            <a:r>
              <a:rPr lang="ko-KR" altLang="en-US" dirty="0"/>
              <a:t>라는 것입니다</a:t>
            </a:r>
            <a:r>
              <a:rPr lang="en-US" altLang="ko-KR" dirty="0"/>
              <a:t>. </a:t>
            </a:r>
            <a:r>
              <a:rPr lang="ko-KR" altLang="en-US" dirty="0"/>
              <a:t>해당 이미지 </a:t>
            </a:r>
            <a:r>
              <a:rPr lang="en-US" altLang="ko-KR" dirty="0"/>
              <a:t>A</a:t>
            </a:r>
            <a:r>
              <a:rPr lang="ko-KR" altLang="en-US" dirty="0"/>
              <a:t>를 가지고 </a:t>
            </a:r>
            <a:r>
              <a:rPr lang="en-US" altLang="ko-KR" dirty="0"/>
              <a:t>Generator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Discriminator</a:t>
            </a:r>
            <a:r>
              <a:rPr lang="ko-KR" altLang="en-US" dirty="0"/>
              <a:t>를 잘 속일 수 있도록 </a:t>
            </a:r>
            <a:r>
              <a:rPr lang="en-US" altLang="ko-KR" dirty="0"/>
              <a:t>fake image B</a:t>
            </a:r>
            <a:r>
              <a:rPr lang="ko-KR" altLang="en-US" dirty="0"/>
              <a:t>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4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CycleGAN</a:t>
            </a:r>
            <a:r>
              <a:rPr lang="ko-KR" altLang="en-US" dirty="0"/>
              <a:t>의 개발과정에서 등장한 아이디어를 얘기해보면</a:t>
            </a:r>
            <a:endParaRPr lang="en-US" altLang="ko-KR" dirty="0"/>
          </a:p>
          <a:p>
            <a:r>
              <a:rPr lang="en-US" altLang="ko-KR" dirty="0"/>
              <a:t>Generator </a:t>
            </a:r>
            <a:r>
              <a:rPr lang="ko-KR" altLang="en-US" dirty="0"/>
              <a:t>입장에서는 </a:t>
            </a:r>
            <a:r>
              <a:rPr lang="en-US" altLang="ko-KR" dirty="0"/>
              <a:t>Discriminator</a:t>
            </a:r>
            <a:r>
              <a:rPr lang="ko-KR" altLang="en-US" dirty="0"/>
              <a:t>를 속일 수 있는 좋은 </a:t>
            </a:r>
            <a:r>
              <a:rPr lang="en-US" altLang="ko-KR" dirty="0"/>
              <a:t>fake image B</a:t>
            </a:r>
            <a:r>
              <a:rPr lang="ko-KR" altLang="en-US" dirty="0"/>
              <a:t>만을 생성하면 되는데</a:t>
            </a:r>
            <a:r>
              <a:rPr lang="en-US" altLang="ko-KR" dirty="0"/>
              <a:t>, </a:t>
            </a:r>
            <a:r>
              <a:rPr lang="ko-KR" altLang="en-US" dirty="0"/>
              <a:t>과연 처음 제작할 때</a:t>
            </a:r>
            <a:r>
              <a:rPr lang="en-US" altLang="ko-KR" dirty="0"/>
              <a:t>, real image B</a:t>
            </a:r>
            <a:r>
              <a:rPr lang="ko-KR" altLang="en-US" dirty="0"/>
              <a:t>의 형태를 그대로 따를 필요가 있을까</a:t>
            </a:r>
            <a:r>
              <a:rPr lang="en-US" altLang="ko-KR" dirty="0"/>
              <a:t>? </a:t>
            </a:r>
            <a:r>
              <a:rPr lang="ko-KR" altLang="en-US" dirty="0"/>
              <a:t>이전 그림을 예시로 들자면</a:t>
            </a:r>
            <a:endParaRPr lang="en-US" altLang="ko-KR" dirty="0"/>
          </a:p>
          <a:p>
            <a:r>
              <a:rPr lang="ko-KR" altLang="en-US" dirty="0"/>
              <a:t>굳이 얼룩말 두 마리 사진의 형태를 </a:t>
            </a:r>
            <a:r>
              <a:rPr lang="ko-KR" altLang="en-US" dirty="0" err="1"/>
              <a:t>따라야만</a:t>
            </a:r>
            <a:r>
              <a:rPr lang="ko-KR" altLang="en-US" dirty="0"/>
              <a:t> 하는가</a:t>
            </a:r>
            <a:r>
              <a:rPr lang="en-US" altLang="ko-KR" dirty="0"/>
              <a:t>? </a:t>
            </a:r>
            <a:r>
              <a:rPr lang="ko-KR" altLang="en-US" dirty="0"/>
              <a:t>한 마리가 표현된 이미지로 좋은 </a:t>
            </a:r>
            <a:r>
              <a:rPr lang="en-US" altLang="ko-KR" dirty="0"/>
              <a:t>fake image</a:t>
            </a:r>
            <a:r>
              <a:rPr lang="ko-KR" altLang="en-US" dirty="0"/>
              <a:t>를 생성 가능하다면 이것으로 충분하지 않을까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아이디어를 착안해서 </a:t>
            </a:r>
            <a:r>
              <a:rPr lang="en-US" altLang="ko-KR" dirty="0"/>
              <a:t>Generator</a:t>
            </a:r>
            <a:r>
              <a:rPr lang="ko-KR" altLang="en-US" dirty="0"/>
              <a:t>는 이미지의 형태를 마음대로 바꾸게 됩니다</a:t>
            </a:r>
            <a:r>
              <a:rPr lang="en-US" altLang="ko-KR" dirty="0"/>
              <a:t>. </a:t>
            </a:r>
            <a:r>
              <a:rPr lang="ko-KR" altLang="en-US" dirty="0"/>
              <a:t>하지만 이러한 </a:t>
            </a:r>
            <a:r>
              <a:rPr lang="en-US" altLang="ko-KR" dirty="0"/>
              <a:t>Domain transfer, Style transfer</a:t>
            </a:r>
            <a:r>
              <a:rPr lang="ko-KR" altLang="en-US" dirty="0"/>
              <a:t>에서는 해당 이미지가 그렇게 마구잡이로 변화하면 안되기 때문에 이러한 변화를 해결하기 위해 기존 </a:t>
            </a:r>
            <a:r>
              <a:rPr lang="en-US" altLang="ko-KR" dirty="0"/>
              <a:t>real image B</a:t>
            </a:r>
            <a:r>
              <a:rPr lang="ko-KR" altLang="en-US" dirty="0"/>
              <a:t>의 형태를 유지하며 </a:t>
            </a:r>
            <a:r>
              <a:rPr lang="en-US" altLang="ko-KR" dirty="0"/>
              <a:t>fake image B</a:t>
            </a:r>
            <a:r>
              <a:rPr lang="ko-KR" altLang="en-US" dirty="0"/>
              <a:t>를 생성하는 과정은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Generator</a:t>
            </a:r>
            <a:r>
              <a:rPr lang="ko-KR" altLang="en-US" dirty="0"/>
              <a:t>가 가장 처음 얼룩말 이미지</a:t>
            </a:r>
            <a:r>
              <a:rPr lang="en-US" altLang="ko-KR" dirty="0"/>
              <a:t>(real image A)</a:t>
            </a:r>
            <a:r>
              <a:rPr lang="ko-KR" altLang="en-US" dirty="0"/>
              <a:t>를 갖고 말 모양의 </a:t>
            </a:r>
            <a:r>
              <a:rPr lang="en-US" altLang="ko-KR" dirty="0"/>
              <a:t>fake </a:t>
            </a:r>
            <a:r>
              <a:rPr lang="ko-KR" altLang="en-US" dirty="0"/>
              <a:t>이미지를 생성한 후 이를 기반으로 다시 얼룩말 이미지를 생성해보게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함으로써 </a:t>
            </a:r>
            <a:r>
              <a:rPr lang="en-US" altLang="ko-KR" dirty="0"/>
              <a:t>Generator</a:t>
            </a:r>
            <a:r>
              <a:rPr lang="ko-KR" altLang="en-US" dirty="0"/>
              <a:t>가 무작위로 형태를 바꿨을 때 다시 얼룩말 이미지를 </a:t>
            </a:r>
            <a:r>
              <a:rPr lang="en-US" altLang="ko-KR" dirty="0"/>
              <a:t>reconstruction</a:t>
            </a:r>
            <a:r>
              <a:rPr lang="ko-KR" altLang="en-US" dirty="0"/>
              <a:t>하기 힘들다는 것을 학습하게 되고</a:t>
            </a:r>
            <a:r>
              <a:rPr lang="en-US" altLang="ko-KR" dirty="0"/>
              <a:t>, </a:t>
            </a:r>
            <a:r>
              <a:rPr lang="ko-KR" altLang="en-US" dirty="0"/>
              <a:t>이 과정을 통해 형태는 유지하며 내부의 색과 같은 다른 값들을 변화시키도록 학습하게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94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cycleGAN</a:t>
            </a:r>
            <a:r>
              <a:rPr lang="ko-KR" altLang="en-US" dirty="0"/>
              <a:t>이 모든 분야에서 좋은 성능을 나타내는 것만은 아닙니다</a:t>
            </a:r>
            <a:r>
              <a:rPr lang="en-US" altLang="ko-KR" dirty="0"/>
              <a:t>. Image</a:t>
            </a:r>
            <a:r>
              <a:rPr lang="ko-KR" altLang="en-US" dirty="0"/>
              <a:t>의 색감은 잘 </a:t>
            </a:r>
            <a:r>
              <a:rPr lang="ko-KR" altLang="en-US" dirty="0" err="1"/>
              <a:t>조졀하여</a:t>
            </a:r>
            <a:r>
              <a:rPr lang="ko-KR" altLang="en-US" dirty="0"/>
              <a:t> 변화시킬 수 있지만</a:t>
            </a:r>
            <a:r>
              <a:rPr lang="en-US" altLang="ko-KR" dirty="0"/>
              <a:t>, </a:t>
            </a:r>
            <a:r>
              <a:rPr lang="ko-KR" altLang="en-US" dirty="0"/>
              <a:t>형태는 변화시킬 수 없기 때문에</a:t>
            </a:r>
            <a:endParaRPr lang="en-US" altLang="ko-KR" dirty="0"/>
          </a:p>
          <a:p>
            <a:r>
              <a:rPr lang="ko-KR" altLang="en-US" dirty="0"/>
              <a:t>항상 원하는 결과를 얻을 수는 없다는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이는 생성 모델 자체가 여러 장의 데이터를 학습해 분위기만을 바꾸는데 초점을 맞추기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강아지를 고양이의 형태로 </a:t>
            </a:r>
            <a:r>
              <a:rPr lang="ko-KR" altLang="en-US" dirty="0" err="1"/>
              <a:t>바꾼다거나</a:t>
            </a:r>
            <a:r>
              <a:rPr lang="en-US" altLang="ko-KR" dirty="0"/>
              <a:t>, </a:t>
            </a:r>
            <a:r>
              <a:rPr lang="ko-KR" altLang="en-US" dirty="0"/>
              <a:t>사과를 오렌지로 바꾸는 작업이 위와 같이 잘 수행되지 않는 결과를 확인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학습에 사용된 데이터셋의 분포가 불균형하기 때문에 제대로 변환하지 못하는 문제도 발생할 수 있습니다</a:t>
            </a:r>
            <a:r>
              <a:rPr lang="en-US" altLang="ko-KR" dirty="0">
                <a:latin typeface="+mn-lt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+mn-lt"/>
              </a:rPr>
              <a:t>이미지넷에 제공된 데이터에는 </a:t>
            </a:r>
            <a:endParaRPr lang="en-US" altLang="ko-KR" b="0" i="0" dirty="0">
              <a:solidFill>
                <a:srgbClr val="292929"/>
              </a:solidFill>
              <a:effectLst/>
              <a:latin typeface="+mn-lt"/>
            </a:endParaRPr>
          </a:p>
          <a:p>
            <a:r>
              <a:rPr lang="ko-KR" altLang="en-US" b="0" i="0" dirty="0">
                <a:solidFill>
                  <a:srgbClr val="292929"/>
                </a:solidFill>
                <a:effectLst/>
                <a:latin typeface="+mn-lt"/>
              </a:rPr>
              <a:t>말을 타고 있는 사람의 이미지는 존재하지 않기 때문에 사람과 말을 구분하지 못하여 사람도 얼룩으로 만든 좋지 못한 변환의 결과 또한 확인할 수 있습니다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+mn-lt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3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50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09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96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58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52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6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주사위의 눈에 해당하는 </a:t>
            </a:r>
            <a:r>
              <a:rPr lang="en-US" altLang="ko-KR" dirty="0"/>
              <a:t>x</a:t>
            </a:r>
            <a:r>
              <a:rPr lang="ko-KR" altLang="en-US" dirty="0"/>
              <a:t>의 차원을 늘려서 </a:t>
            </a:r>
            <a:r>
              <a:rPr lang="en-US" altLang="ko-KR" dirty="0"/>
              <a:t>x</a:t>
            </a:r>
            <a:r>
              <a:rPr lang="ko-KR" altLang="en-US" dirty="0"/>
              <a:t>를 이미지 차원인 </a:t>
            </a:r>
            <a:r>
              <a:rPr lang="en-US" altLang="ko-KR" dirty="0"/>
              <a:t>64*64*3 </a:t>
            </a:r>
            <a:r>
              <a:rPr lang="ko-KR" altLang="en-US" dirty="0"/>
              <a:t>고차원 벡터로 만들 수 있습니다</a:t>
            </a:r>
            <a:r>
              <a:rPr lang="en-US" altLang="ko-KR" dirty="0"/>
              <a:t>. X</a:t>
            </a:r>
            <a:r>
              <a:rPr lang="ko-KR" altLang="en-US" dirty="0"/>
              <a:t>벡터 하나당 이미지를 의미하게 되는데 하나의 데이터 셋 안에 있는 이미지의 분포가 </a:t>
            </a:r>
            <a:r>
              <a:rPr lang="en-US" altLang="ko-KR" dirty="0"/>
              <a:t>1</a:t>
            </a:r>
            <a:r>
              <a:rPr lang="ko-KR" altLang="en-US" dirty="0"/>
              <a:t>차원으로 봤을 때 해당 </a:t>
            </a:r>
            <a:r>
              <a:rPr lang="en-US" altLang="ko-KR" dirty="0"/>
              <a:t>pdf</a:t>
            </a:r>
            <a:r>
              <a:rPr lang="ko-KR" altLang="en-US" dirty="0"/>
              <a:t>의 형태를 띈다고 가정하겠습니다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pdf</a:t>
            </a:r>
            <a:r>
              <a:rPr lang="ko-KR" altLang="en-US" dirty="0"/>
              <a:t>의 특정 이미지 차원을 갖는 고차원 벡터 </a:t>
            </a:r>
            <a:r>
              <a:rPr lang="en-US" altLang="ko-KR" dirty="0"/>
              <a:t>x1, x2, x3</a:t>
            </a:r>
            <a:r>
              <a:rPr lang="ko-KR" altLang="en-US" dirty="0"/>
              <a:t>가 어떤 의미를 갖는지 </a:t>
            </a:r>
            <a:r>
              <a:rPr lang="en-US" altLang="ko-KR" dirty="0"/>
              <a:t>abstract</a:t>
            </a:r>
            <a:r>
              <a:rPr lang="ko-KR" altLang="en-US" dirty="0"/>
              <a:t>하게 설명해보겠습니다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28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2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20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36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26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83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9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22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55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34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9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X1</a:t>
            </a:r>
            <a:r>
              <a:rPr lang="ko-KR" altLang="en-US" dirty="0"/>
              <a:t>벡터는 안경 쓴 흑발의 사람이 있는 이미지 벡터를 의미한다고 생각해볼 수 있습니다</a:t>
            </a:r>
            <a:r>
              <a:rPr lang="en-US" altLang="ko-KR" dirty="0"/>
              <a:t>. Pdf</a:t>
            </a:r>
            <a:r>
              <a:rPr lang="ko-KR" altLang="en-US" dirty="0"/>
              <a:t>를 </a:t>
            </a:r>
            <a:r>
              <a:rPr lang="ko-KR" altLang="en-US" dirty="0" err="1"/>
              <a:t>보게되면</a:t>
            </a:r>
            <a:r>
              <a:rPr lang="ko-KR" altLang="en-US" dirty="0"/>
              <a:t> </a:t>
            </a:r>
            <a:r>
              <a:rPr lang="en-US" altLang="ko-KR" dirty="0"/>
              <a:t>x2, x3</a:t>
            </a:r>
            <a:r>
              <a:rPr lang="ko-KR" altLang="en-US" dirty="0"/>
              <a:t>보다는 </a:t>
            </a:r>
            <a:r>
              <a:rPr lang="en-US" altLang="ko-KR" dirty="0"/>
              <a:t>x1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데이터셋에 적게 분포한다는 사실을 알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0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6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X2</a:t>
            </a:r>
            <a:r>
              <a:rPr lang="ko-KR" altLang="en-US" dirty="0"/>
              <a:t>는 </a:t>
            </a:r>
            <a:r>
              <a:rPr lang="ko-KR" altLang="en-US" dirty="0" err="1"/>
              <a:t>안경낀</a:t>
            </a:r>
            <a:r>
              <a:rPr lang="ko-KR" altLang="en-US" dirty="0"/>
              <a:t> 흑발의 남자라고 생각을 해볼 수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x2 </a:t>
            </a:r>
            <a:r>
              <a:rPr lang="ko-KR" altLang="en-US" dirty="0"/>
              <a:t>벡터는</a:t>
            </a:r>
            <a:r>
              <a:rPr lang="en-US" altLang="ko-KR" dirty="0"/>
              <a:t> x1 </a:t>
            </a:r>
            <a:r>
              <a:rPr lang="ko-KR" altLang="en-US" dirty="0"/>
              <a:t>이미지보다는 많고 </a:t>
            </a:r>
            <a:r>
              <a:rPr lang="en-US" altLang="ko-KR" dirty="0"/>
              <a:t>x3 </a:t>
            </a:r>
            <a:r>
              <a:rPr lang="ko-KR" altLang="en-US" dirty="0"/>
              <a:t>벡터에 해당하는 이미지보다는 적다는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1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X3</a:t>
            </a:r>
            <a:r>
              <a:rPr lang="ko-KR" altLang="en-US" dirty="0"/>
              <a:t>벡터는 안경을 끼지 않은 외국 남성에 대응되는 벡터입니다</a:t>
            </a:r>
            <a:r>
              <a:rPr lang="en-US" altLang="ko-KR" dirty="0"/>
              <a:t>. X3</a:t>
            </a:r>
            <a:r>
              <a:rPr lang="ko-KR" altLang="en-US" dirty="0"/>
              <a:t>에 해당하는 이미지는 </a:t>
            </a:r>
            <a:r>
              <a:rPr lang="en-US" altLang="ko-KR" dirty="0"/>
              <a:t>training dataset</a:t>
            </a:r>
            <a:r>
              <a:rPr lang="ko-KR" altLang="en-US" dirty="0"/>
              <a:t>안에 </a:t>
            </a:r>
            <a:r>
              <a:rPr lang="en-US" altLang="ko-KR" dirty="0"/>
              <a:t>x1, x2</a:t>
            </a:r>
            <a:r>
              <a:rPr lang="ko-KR" altLang="en-US" dirty="0"/>
              <a:t>에 대응되는 이미지보다 많다는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2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pdf</a:t>
            </a:r>
            <a:r>
              <a:rPr lang="ko-KR" altLang="en-US" dirty="0"/>
              <a:t>에 대해서 살펴보았습니다</a:t>
            </a:r>
            <a:r>
              <a:rPr lang="en-US" altLang="ko-KR" dirty="0"/>
              <a:t>. </a:t>
            </a:r>
            <a:r>
              <a:rPr lang="ko-KR" altLang="en-US" dirty="0"/>
              <a:t>저희는 이제 </a:t>
            </a:r>
            <a:r>
              <a:rPr lang="en-US" altLang="ko-KR" dirty="0"/>
              <a:t>GAN</a:t>
            </a:r>
            <a:r>
              <a:rPr lang="ko-KR" altLang="en-US" dirty="0"/>
              <a:t>의 모델을 살펴볼 것입니다</a:t>
            </a:r>
            <a:r>
              <a:rPr lang="en-US" altLang="ko-KR" dirty="0"/>
              <a:t>. GAN</a:t>
            </a:r>
            <a:r>
              <a:rPr lang="ko-KR" altLang="en-US" dirty="0"/>
              <a:t>이란 </a:t>
            </a:r>
            <a:r>
              <a:rPr lang="en-US" altLang="ko-KR" dirty="0"/>
              <a:t>Adversarial Generative Model</a:t>
            </a:r>
            <a:r>
              <a:rPr lang="ko-KR" altLang="en-US" dirty="0"/>
              <a:t>로 </a:t>
            </a:r>
            <a:r>
              <a:rPr lang="en-US" altLang="ko-KR" dirty="0"/>
              <a:t>dataset</a:t>
            </a:r>
            <a:r>
              <a:rPr lang="ko-KR" altLang="en-US" dirty="0"/>
              <a:t>에 존재하는 이미지들의 분포와 모델이 만드는 이미지들의 분포의 차이를 </a:t>
            </a:r>
            <a:r>
              <a:rPr lang="ko-KR" altLang="en-US" dirty="0" err="1"/>
              <a:t>근소화시켜서</a:t>
            </a:r>
            <a:r>
              <a:rPr lang="ko-KR" altLang="en-US" dirty="0"/>
              <a:t> </a:t>
            </a:r>
            <a:r>
              <a:rPr lang="en-US" altLang="ko-KR" dirty="0"/>
              <a:t>generative model</a:t>
            </a:r>
            <a:r>
              <a:rPr lang="ko-KR" altLang="en-US" dirty="0"/>
              <a:t>을 훈련시킵니다</a:t>
            </a:r>
            <a:r>
              <a:rPr lang="en-US" altLang="ko-KR" dirty="0"/>
              <a:t>. </a:t>
            </a:r>
            <a:r>
              <a:rPr lang="ko-KR" altLang="en-US" dirty="0"/>
              <a:t>이 훈련 시키는 과정 속에 </a:t>
            </a:r>
            <a:r>
              <a:rPr lang="en-US" altLang="ko-KR" dirty="0"/>
              <a:t>Discriminator</a:t>
            </a:r>
            <a:r>
              <a:rPr lang="ko-KR" altLang="en-US" dirty="0"/>
              <a:t>와 </a:t>
            </a:r>
            <a:r>
              <a:rPr lang="en-US" altLang="ko-KR" dirty="0"/>
              <a:t>Generator</a:t>
            </a:r>
            <a:r>
              <a:rPr lang="ko-KR" altLang="en-US" dirty="0"/>
              <a:t>가 존재하게 되며 이 두개의 모델이 함께 </a:t>
            </a:r>
            <a:r>
              <a:rPr lang="ko-KR" altLang="en-US" dirty="0" err="1"/>
              <a:t>학습되므로써</a:t>
            </a:r>
            <a:r>
              <a:rPr lang="ko-KR" altLang="en-US" dirty="0"/>
              <a:t> 작동하게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69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discriminator</a:t>
            </a:r>
            <a:r>
              <a:rPr lang="ko-KR" altLang="en-US" dirty="0"/>
              <a:t>부터 살펴보겠습니다</a:t>
            </a:r>
            <a:r>
              <a:rPr lang="en-US" altLang="ko-KR" dirty="0"/>
              <a:t>. Discriminator</a:t>
            </a:r>
            <a:r>
              <a:rPr lang="ko-KR" altLang="en-US" dirty="0"/>
              <a:t>는 </a:t>
            </a:r>
            <a:r>
              <a:rPr lang="en-US" altLang="ko-KR" dirty="0"/>
              <a:t>binary </a:t>
            </a:r>
            <a:r>
              <a:rPr lang="en-US" altLang="ko-KR" dirty="0" err="1"/>
              <a:t>classifiier</a:t>
            </a:r>
            <a:r>
              <a:rPr lang="ko-KR" altLang="en-US" dirty="0"/>
              <a:t>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뱉어내는</a:t>
            </a:r>
            <a:r>
              <a:rPr lang="ko-KR" altLang="en-US" dirty="0"/>
              <a:t> 모델입니다</a:t>
            </a:r>
            <a:r>
              <a:rPr lang="en-US" altLang="ko-KR" dirty="0"/>
              <a:t>. Generator</a:t>
            </a:r>
            <a:r>
              <a:rPr lang="ko-KR" altLang="en-US" dirty="0"/>
              <a:t>가 만든 이미지인 </a:t>
            </a:r>
            <a:r>
              <a:rPr lang="en-US" altLang="ko-KR" dirty="0"/>
              <a:t>fake image</a:t>
            </a:r>
            <a:r>
              <a:rPr lang="ko-KR" altLang="en-US" dirty="0"/>
              <a:t>가 아닌 </a:t>
            </a:r>
            <a:r>
              <a:rPr lang="en-US" altLang="ko-KR" dirty="0"/>
              <a:t>real image</a:t>
            </a:r>
            <a:r>
              <a:rPr lang="ko-KR" altLang="en-US" dirty="0"/>
              <a:t>를 넣었을 때는 </a:t>
            </a:r>
            <a:r>
              <a:rPr lang="en-US" altLang="ko-KR" dirty="0"/>
              <a:t>1</a:t>
            </a:r>
            <a:r>
              <a:rPr lang="ko-KR" altLang="en-US" dirty="0"/>
              <a:t>을 반환하고 </a:t>
            </a:r>
            <a:r>
              <a:rPr lang="en-US" altLang="ko-KR" dirty="0"/>
              <a:t>fake image</a:t>
            </a:r>
            <a:r>
              <a:rPr lang="ko-KR" altLang="en-US" dirty="0"/>
              <a:t>를 넣었을 때는 </a:t>
            </a:r>
            <a:r>
              <a:rPr lang="en-US" altLang="ko-KR" dirty="0"/>
              <a:t>0</a:t>
            </a:r>
            <a:r>
              <a:rPr lang="ko-KR" altLang="en-US" dirty="0"/>
              <a:t>을 출력하도록 훈련시키게 됩니다</a:t>
            </a:r>
            <a:r>
              <a:rPr lang="en-US" altLang="ko-KR" dirty="0"/>
              <a:t>. Binary classifier</a:t>
            </a:r>
            <a:r>
              <a:rPr lang="ko-KR" altLang="en-US" dirty="0"/>
              <a:t>기 때문에 </a:t>
            </a:r>
            <a:r>
              <a:rPr lang="en-US" altLang="ko-KR" dirty="0" err="1"/>
              <a:t>hypothesi</a:t>
            </a:r>
            <a:r>
              <a:rPr lang="ko-KR" altLang="en-US" dirty="0"/>
              <a:t>에 </a:t>
            </a:r>
            <a:r>
              <a:rPr lang="en-US" altLang="ko-KR" dirty="0"/>
              <a:t>sigmoid</a:t>
            </a:r>
            <a:r>
              <a:rPr lang="ko-KR" altLang="en-US" dirty="0"/>
              <a:t>를 사용하여 </a:t>
            </a:r>
            <a:r>
              <a:rPr lang="en-US" altLang="ko-KR" dirty="0"/>
              <a:t>0.5</a:t>
            </a:r>
            <a:r>
              <a:rPr lang="ko-KR" altLang="en-US" dirty="0"/>
              <a:t>가 넘어간다면 </a:t>
            </a:r>
            <a:r>
              <a:rPr lang="en-US" altLang="ko-KR" dirty="0"/>
              <a:t>1</a:t>
            </a:r>
            <a:r>
              <a:rPr lang="ko-KR" altLang="en-US" dirty="0"/>
              <a:t>이라고 판단하고 </a:t>
            </a:r>
            <a:r>
              <a:rPr lang="en-US" altLang="ko-KR" dirty="0"/>
              <a:t>0.5</a:t>
            </a:r>
            <a:r>
              <a:rPr lang="ko-KR" altLang="en-US" dirty="0"/>
              <a:t>보다 작다면 </a:t>
            </a:r>
            <a:r>
              <a:rPr lang="en-US" altLang="ko-KR" dirty="0"/>
              <a:t>0</a:t>
            </a:r>
            <a:r>
              <a:rPr lang="ko-KR" altLang="en-US" dirty="0"/>
              <a:t>이라고 판단하게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5C297-39B8-4641-AF76-A4BBF0C6CF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4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h7FtHwJw34w0EEQiTj4izzckMR1bL7Bn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drive/folders/15Pl8llOf2nQW9eIL10M1e6VX_5WiTraA?usp=shari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pytorch.kr/beginner/data_loading_tutori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odpjk7_tGY0&amp;t=206s" TargetMode="External"/><Relationship Id="rId4" Type="http://schemas.openxmlformats.org/officeDocument/2006/relationships/hyperlink" Target="https://www.desmos.com/calculato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grammer.tistory.com/entry/%EB%85%BC%EB%AC%B8-%EB%A6%AC%EB%B7%B0-LSGAN-Least-Squares-Generative-Adversarial-Network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curg/cyclegan-unpaired-%EB%8D%B0%EC%9D%B4%ED%84%B0%EB%A5%BC-%ED%95%99%EC%8A%B5%ED%95%98%EA%B3%A0-%EC%9D%B4%EB%AF%B8%EC%A7%80-%EB%B3%80%ED%99%98%ED%95%98%EA%B8%B0-6fca2f2cddd5" TargetMode="External"/><Relationship Id="rId5" Type="http://schemas.openxmlformats.org/officeDocument/2006/relationships/hyperlink" Target="https://m.blog.naver.com/euleekwon/221559102854" TargetMode="External"/><Relationship Id="rId4" Type="http://schemas.openxmlformats.org/officeDocument/2006/relationships/hyperlink" Target="https://m.blog.naver.com/PostView.nhn?isHttpsRedirect=true&amp;blogId=laonple&amp;logNo=22127401448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kangbk0120.github.io/articles/2017-08/info-gan" TargetMode="External"/><Relationship Id="rId3" Type="http://schemas.openxmlformats.org/officeDocument/2006/relationships/hyperlink" Target="https://arxiv.org/pdf/1511.06434.pdf" TargetMode="External"/><Relationship Id="rId7" Type="http://schemas.openxmlformats.org/officeDocument/2006/relationships/hyperlink" Target="https://arxiv.org/pdf/1606.03657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eeksharifa.github.io/generative%20model/2019/03/20/advanced-GANs/#catgan" TargetMode="External"/><Relationship Id="rId5" Type="http://schemas.openxmlformats.org/officeDocument/2006/relationships/hyperlink" Target="https://arxiv.org/pdf/1511.06390.pdf" TargetMode="External"/><Relationship Id="rId4" Type="http://schemas.openxmlformats.org/officeDocument/2006/relationships/hyperlink" Target="http://jaejunyoo.blogspot.com/2017/02/deep-convolutional-gan-dcgan-1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5059275" y="3047606"/>
            <a:ext cx="1361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GAN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4263806" y="2803617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4263806" y="2784955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 BCML study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강한나 인스타그램/강한나 움짤/강한나 사진/강한나 셀카 : 네이버 블로그">
            <a:extLst>
              <a:ext uri="{FF2B5EF4-FFF2-40B4-BE49-F238E27FC236}">
                <a16:creationId xmlns:a16="http://schemas.microsoft.com/office/drawing/2014/main" id="{3F6D1F7A-A01C-4BB4-891C-8E1A6045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00" y="2944917"/>
            <a:ext cx="2411477" cy="18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C44787-C10A-4ACD-AABE-8CCFA460344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228877" y="3884714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68CD3EF-7E19-4DB8-AA79-C0C7F13D6B29}"/>
              </a:ext>
            </a:extLst>
          </p:cNvPr>
          <p:cNvSpPr/>
          <p:nvPr/>
        </p:nvSpPr>
        <p:spPr>
          <a:xfrm>
            <a:off x="7985191" y="3282890"/>
            <a:ext cx="1726163" cy="12036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71DAE-C6DD-4C7D-917C-E2EBB5227ECD}"/>
              </a:ext>
            </a:extLst>
          </p:cNvPr>
          <p:cNvSpPr txBox="1"/>
          <p:nvPr/>
        </p:nvSpPr>
        <p:spPr>
          <a:xfrm>
            <a:off x="8594303" y="3623103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</a:t>
            </a:r>
            <a:endParaRPr lang="ko-KR" altLang="en-US" sz="28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FBE431-76F9-4E89-8FB7-416581D02365}"/>
              </a:ext>
            </a:extLst>
          </p:cNvPr>
          <p:cNvCxnSpPr>
            <a:cxnSpLocks/>
          </p:cNvCxnSpPr>
          <p:nvPr/>
        </p:nvCxnSpPr>
        <p:spPr>
          <a:xfrm>
            <a:off x="9711354" y="3884713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224D31-6A44-4AD2-BB0F-3DC8EB58AEC5}"/>
              </a:ext>
            </a:extLst>
          </p:cNvPr>
          <p:cNvSpPr txBox="1"/>
          <p:nvPr/>
        </p:nvSpPr>
        <p:spPr>
          <a:xfrm>
            <a:off x="10451094" y="3653880"/>
            <a:ext cx="143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D(G(z))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9E50B-8531-4BB5-8A72-FD94552FB272}"/>
              </a:ext>
            </a:extLst>
          </p:cNvPr>
          <p:cNvSpPr txBox="1"/>
          <p:nvPr/>
        </p:nvSpPr>
        <p:spPr>
          <a:xfrm>
            <a:off x="-283624" y="3530769"/>
            <a:ext cx="254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z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(latent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code)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24AFE8-9B6A-4768-A423-238A5DBEE9AC}"/>
              </a:ext>
            </a:extLst>
          </p:cNvPr>
          <p:cNvCxnSpPr>
            <a:cxnSpLocks/>
          </p:cNvCxnSpPr>
          <p:nvPr/>
        </p:nvCxnSpPr>
        <p:spPr>
          <a:xfrm>
            <a:off x="1533835" y="3892488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25CABB3-20E1-49C7-9246-E023294460C1}"/>
              </a:ext>
            </a:extLst>
          </p:cNvPr>
          <p:cNvSpPr/>
          <p:nvPr/>
        </p:nvSpPr>
        <p:spPr>
          <a:xfrm>
            <a:off x="2334923" y="3282890"/>
            <a:ext cx="1726163" cy="12036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344E66-5445-491D-990D-C79623A12603}"/>
              </a:ext>
            </a:extLst>
          </p:cNvPr>
          <p:cNvSpPr txBox="1"/>
          <p:nvPr/>
        </p:nvSpPr>
        <p:spPr>
          <a:xfrm>
            <a:off x="2944035" y="3623103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</a:t>
            </a:r>
            <a:endParaRPr lang="ko-KR" altLang="en-US" sz="2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75CFCF-A5B3-46B1-9BC5-0698D2B77F11}"/>
              </a:ext>
            </a:extLst>
          </p:cNvPr>
          <p:cNvCxnSpPr>
            <a:cxnSpLocks/>
          </p:cNvCxnSpPr>
          <p:nvPr/>
        </p:nvCxnSpPr>
        <p:spPr>
          <a:xfrm>
            <a:off x="4061086" y="3884713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0CA6BB-05BF-4E10-B28A-D74209E59E50}"/>
              </a:ext>
            </a:extLst>
          </p:cNvPr>
          <p:cNvSpPr txBox="1"/>
          <p:nvPr/>
        </p:nvSpPr>
        <p:spPr>
          <a:xfrm>
            <a:off x="5628592" y="4736557"/>
            <a:ext cx="1195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G(z)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00107-BAF8-4BBE-9AB5-5ED8B5B85E48}"/>
              </a:ext>
            </a:extLst>
          </p:cNvPr>
          <p:cNvSpPr txBox="1"/>
          <p:nvPr/>
        </p:nvSpPr>
        <p:spPr>
          <a:xfrm>
            <a:off x="5379508" y="2608606"/>
            <a:ext cx="14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Fake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1972D-3DC3-41C4-B89A-7D92AEE7A455}"/>
              </a:ext>
            </a:extLst>
          </p:cNvPr>
          <p:cNvSpPr txBox="1"/>
          <p:nvPr/>
        </p:nvSpPr>
        <p:spPr>
          <a:xfrm>
            <a:off x="8097263" y="2608606"/>
            <a:ext cx="157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discriminator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940DBF-7968-4F0D-921B-5F5A621D7E7F}"/>
              </a:ext>
            </a:extLst>
          </p:cNvPr>
          <p:cNvSpPr txBox="1"/>
          <p:nvPr/>
        </p:nvSpPr>
        <p:spPr>
          <a:xfrm>
            <a:off x="10545223" y="2608606"/>
            <a:ext cx="9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 or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8E03F4-6BD2-43C2-BF4C-10E4EE51732A}"/>
              </a:ext>
            </a:extLst>
          </p:cNvPr>
          <p:cNvSpPr txBox="1"/>
          <p:nvPr/>
        </p:nvSpPr>
        <p:spPr>
          <a:xfrm>
            <a:off x="2573315" y="2599207"/>
            <a:ext cx="157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Generator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3F57C8-B206-4BAE-812A-E9A59AD1C650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5CD569-D863-4A13-B2AC-07C2A68553C1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15D97B-5E3D-4546-82EA-409520368DBC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4D9D-D1CD-40A9-9EC0-B9F19D2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43" y="2962717"/>
            <a:ext cx="6266389" cy="466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682901" y="1543216"/>
            <a:ext cx="461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Objective function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(min-max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ploblem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액자 3">
            <a:extLst>
              <a:ext uri="{FF2B5EF4-FFF2-40B4-BE49-F238E27FC236}">
                <a16:creationId xmlns:a16="http://schemas.microsoft.com/office/drawing/2014/main" id="{147A5A92-E069-4107-9592-54BF33376C90}"/>
              </a:ext>
            </a:extLst>
          </p:cNvPr>
          <p:cNvSpPr/>
          <p:nvPr/>
        </p:nvSpPr>
        <p:spPr>
          <a:xfrm>
            <a:off x="4401146" y="3003993"/>
            <a:ext cx="895546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AA23A02-2C2C-4FE7-A123-632D9D4368D7}"/>
              </a:ext>
            </a:extLst>
          </p:cNvPr>
          <p:cNvSpPr/>
          <p:nvPr/>
        </p:nvSpPr>
        <p:spPr>
          <a:xfrm>
            <a:off x="6325785" y="2983354"/>
            <a:ext cx="799707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DAAF2-23AE-4C43-901D-575CF0629D10}"/>
                  </a:ext>
                </a:extLst>
              </p:cNvPr>
              <p:cNvSpPr txBox="1"/>
              <p:nvPr/>
            </p:nvSpPr>
            <p:spPr>
              <a:xfrm>
                <a:off x="4401146" y="3474908"/>
                <a:ext cx="1151277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DAAF2-23AE-4C43-901D-575CF0629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146" y="3474908"/>
                <a:ext cx="1151277" cy="303673"/>
              </a:xfrm>
              <a:prstGeom prst="rect">
                <a:avLst/>
              </a:prstGeom>
              <a:blipFill>
                <a:blip r:embed="rId4"/>
                <a:stretch>
                  <a:fillRect l="-3175" r="-2646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5D091A-35AA-4CF8-A694-0149C4ACB6E2}"/>
              </a:ext>
            </a:extLst>
          </p:cNvPr>
          <p:cNvSpPr txBox="1"/>
          <p:nvPr/>
        </p:nvSpPr>
        <p:spPr>
          <a:xfrm>
            <a:off x="2398735" y="3789119"/>
            <a:ext cx="422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Samples from real image distributions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/>
              <p:nvPr/>
            </p:nvSpPr>
            <p:spPr>
              <a:xfrm>
                <a:off x="6325785" y="3439538"/>
                <a:ext cx="857864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785" y="3439538"/>
                <a:ext cx="857864" cy="303673"/>
              </a:xfrm>
              <a:prstGeom prst="rect">
                <a:avLst/>
              </a:prstGeom>
              <a:blipFill>
                <a:blip r:embed="rId5"/>
                <a:stretch>
                  <a:fillRect l="-5000" r="-4286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85EEA6C-53C8-44CE-9576-00E9DD7C119A}"/>
              </a:ext>
            </a:extLst>
          </p:cNvPr>
          <p:cNvSpPr txBox="1"/>
          <p:nvPr/>
        </p:nvSpPr>
        <p:spPr>
          <a:xfrm>
            <a:off x="6325784" y="3796534"/>
            <a:ext cx="5535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Latent code from gaussian distribution made in generative model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919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838216" y="1543216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terms of discriminator...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/>
              <p:nvPr/>
            </p:nvSpPr>
            <p:spPr>
              <a:xfrm>
                <a:off x="4181467" y="3288240"/>
                <a:ext cx="4386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67" y="3288240"/>
                <a:ext cx="4386585" cy="276999"/>
              </a:xfrm>
              <a:prstGeom prst="rect">
                <a:avLst/>
              </a:prstGeom>
              <a:blipFill>
                <a:blip r:embed="rId3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453E4C-BC2B-4892-BE07-44A7A5EECE39}"/>
                  </a:ext>
                </a:extLst>
              </p:cNvPr>
              <p:cNvSpPr txBox="1"/>
              <p:nvPr/>
            </p:nvSpPr>
            <p:spPr>
              <a:xfrm>
                <a:off x="4181467" y="2968859"/>
                <a:ext cx="3509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453E4C-BC2B-4892-BE07-44A7A5EE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67" y="2968859"/>
                <a:ext cx="3509743" cy="276999"/>
              </a:xfrm>
              <a:prstGeom prst="rect">
                <a:avLst/>
              </a:prstGeom>
              <a:blipFill>
                <a:blip r:embed="rId4"/>
                <a:stretch>
                  <a:fillRect l="-868" r="-521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8FDE249-A77E-4AE9-AB77-CC149191F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25" y="3746121"/>
            <a:ext cx="3562350" cy="2857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114DD9-9DAD-4AB2-A0FF-CF487D727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271" y="2303721"/>
            <a:ext cx="6266389" cy="466283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74DD0CED-E035-4EA6-BBC0-4780559CEAF4}"/>
              </a:ext>
            </a:extLst>
          </p:cNvPr>
          <p:cNvSpPr/>
          <p:nvPr/>
        </p:nvSpPr>
        <p:spPr>
          <a:xfrm>
            <a:off x="3978511" y="2334943"/>
            <a:ext cx="895546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4D9D-D1CD-40A9-9EC0-B9F19D2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71" y="2303721"/>
            <a:ext cx="6266389" cy="466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838216" y="1543216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terms of discriminator...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액자 9">
            <a:extLst>
              <a:ext uri="{FF2B5EF4-FFF2-40B4-BE49-F238E27FC236}">
                <a16:creationId xmlns:a16="http://schemas.microsoft.com/office/drawing/2014/main" id="{7AA23A02-2C2C-4FE7-A123-632D9D4368D7}"/>
              </a:ext>
            </a:extLst>
          </p:cNvPr>
          <p:cNvSpPr/>
          <p:nvPr/>
        </p:nvSpPr>
        <p:spPr>
          <a:xfrm>
            <a:off x="5741323" y="2330627"/>
            <a:ext cx="1895337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/>
              <p:nvPr/>
            </p:nvSpPr>
            <p:spPr>
              <a:xfrm>
                <a:off x="4041756" y="3270267"/>
                <a:ext cx="815024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1−0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410B9-A056-4609-AE25-2D6EA6F0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56" y="3270267"/>
                <a:ext cx="8150244" cy="589649"/>
              </a:xfrm>
              <a:prstGeom prst="rect">
                <a:avLst/>
              </a:prstGeom>
              <a:blipFill>
                <a:blip r:embed="rId4"/>
                <a:stretch>
                  <a:fillRect b="-4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453E4C-BC2B-4892-BE07-44A7A5EECE39}"/>
                  </a:ext>
                </a:extLst>
              </p:cNvPr>
              <p:cNvSpPr txBox="1"/>
              <p:nvPr/>
            </p:nvSpPr>
            <p:spPr>
              <a:xfrm>
                <a:off x="4041756" y="2950886"/>
                <a:ext cx="3581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453E4C-BC2B-4892-BE07-44A7A5EE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56" y="2950886"/>
                <a:ext cx="3581878" cy="276999"/>
              </a:xfrm>
              <a:prstGeom prst="rect">
                <a:avLst/>
              </a:prstGeom>
              <a:blipFill>
                <a:blip r:embed="rId5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8FDE249-A77E-4AE9-AB77-CC149191F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148" y="3752226"/>
            <a:ext cx="3562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4D9D-D1CD-40A9-9EC0-B9F19D2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8" y="2577098"/>
            <a:ext cx="6266389" cy="466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838216" y="1543216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terms of discriminator...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액자 9">
            <a:extLst>
              <a:ext uri="{FF2B5EF4-FFF2-40B4-BE49-F238E27FC236}">
                <a16:creationId xmlns:a16="http://schemas.microsoft.com/office/drawing/2014/main" id="{7AA23A02-2C2C-4FE7-A123-632D9D4368D7}"/>
              </a:ext>
            </a:extLst>
          </p:cNvPr>
          <p:cNvSpPr/>
          <p:nvPr/>
        </p:nvSpPr>
        <p:spPr>
          <a:xfrm>
            <a:off x="1753198" y="2597735"/>
            <a:ext cx="1479610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6C556-E3A2-46D0-B007-4941F445B7D6}"/>
              </a:ext>
            </a:extLst>
          </p:cNvPr>
          <p:cNvSpPr txBox="1"/>
          <p:nvPr/>
        </p:nvSpPr>
        <p:spPr>
          <a:xfrm>
            <a:off x="3290058" y="4758906"/>
            <a:ext cx="586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Thus, D have to maximize objective function to 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E40F0-2683-4CBE-BEB1-7F7155CACFC9}"/>
                  </a:ext>
                </a:extLst>
              </p:cNvPr>
              <p:cNvSpPr txBox="1"/>
              <p:nvPr/>
            </p:nvSpPr>
            <p:spPr>
              <a:xfrm>
                <a:off x="5763713" y="2259469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(1−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1−0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5E40F0-2683-4CBE-BEB1-7F7155CA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13" y="2259469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l="-300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03A250-5F92-4D82-B01B-1D6A59547333}"/>
                  </a:ext>
                </a:extLst>
              </p:cNvPr>
              <p:cNvSpPr txBox="1"/>
              <p:nvPr/>
            </p:nvSpPr>
            <p:spPr>
              <a:xfrm>
                <a:off x="3947723" y="2228403"/>
                <a:ext cx="1228427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03A250-5F92-4D82-B01B-1D6A59547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23" y="2228403"/>
                <a:ext cx="1228427" cy="374526"/>
              </a:xfrm>
              <a:prstGeom prst="rect">
                <a:avLst/>
              </a:prstGeom>
              <a:blipFill>
                <a:blip r:embed="rId5"/>
                <a:stretch>
                  <a:fillRect l="-1493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액자 23">
            <a:extLst>
              <a:ext uri="{FF2B5EF4-FFF2-40B4-BE49-F238E27FC236}">
                <a16:creationId xmlns:a16="http://schemas.microsoft.com/office/drawing/2014/main" id="{75A6BE16-6BE9-489B-BF46-E28E51A15447}"/>
              </a:ext>
            </a:extLst>
          </p:cNvPr>
          <p:cNvSpPr/>
          <p:nvPr/>
        </p:nvSpPr>
        <p:spPr>
          <a:xfrm>
            <a:off x="8946836" y="2307735"/>
            <a:ext cx="313444" cy="321066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B799699D-C3E9-49E0-AB19-CCBE205BEAEA}"/>
              </a:ext>
            </a:extLst>
          </p:cNvPr>
          <p:cNvSpPr/>
          <p:nvPr/>
        </p:nvSpPr>
        <p:spPr>
          <a:xfrm>
            <a:off x="4892911" y="2255133"/>
            <a:ext cx="313444" cy="321066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02FC53C7-0548-4D70-8375-CE903DB976EB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16200000" flipH="1">
            <a:off x="7050294" y="575537"/>
            <a:ext cx="52602" cy="4053925"/>
          </a:xfrm>
          <a:prstGeom prst="curvedConnector3">
            <a:avLst>
              <a:gd name="adj1" fmla="val 1627769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CE4A61-50A0-4914-B033-B2F9EE75E3CC}"/>
                  </a:ext>
                </a:extLst>
              </p:cNvPr>
              <p:cNvSpPr txBox="1"/>
              <p:nvPr/>
            </p:nvSpPr>
            <p:spPr>
              <a:xfrm>
                <a:off x="5625221" y="4001171"/>
                <a:ext cx="2805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𝑖𝑑𝑒𝑎𝑙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0+0=0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CE4A61-50A0-4914-B033-B2F9EE75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21" y="4001171"/>
                <a:ext cx="28055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C6BFC8-38CA-4773-A5FA-8F8A18155E57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027971" y="3440320"/>
            <a:ext cx="0" cy="560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22565C4B-2B8B-4D92-B503-B5DC700D46E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16200000" flipH="1">
            <a:off x="3488452" y="2027293"/>
            <a:ext cx="1736164" cy="37270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21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4D9D-D1CD-40A9-9EC0-B9F19D2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8" y="2577098"/>
            <a:ext cx="6266389" cy="466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838216" y="1543216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terms of generator...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66C556-E3A2-46D0-B007-4941F445B7D6}"/>
              </a:ext>
            </a:extLst>
          </p:cNvPr>
          <p:cNvSpPr txBox="1"/>
          <p:nvPr/>
        </p:nvSpPr>
        <p:spPr>
          <a:xfrm>
            <a:off x="3752546" y="2228226"/>
            <a:ext cx="9440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Generator have to make fake images which can trick discriminator to recognize it to real images.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4DF60C92-0323-4296-8D49-028DC0B24833}"/>
              </a:ext>
            </a:extLst>
          </p:cNvPr>
          <p:cNvSpPr/>
          <p:nvPr/>
        </p:nvSpPr>
        <p:spPr>
          <a:xfrm>
            <a:off x="5787870" y="2597735"/>
            <a:ext cx="1895337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228272-D6E2-48C9-A177-8D157B4DBA41}"/>
                  </a:ext>
                </a:extLst>
              </p:cNvPr>
              <p:cNvSpPr txBox="1"/>
              <p:nvPr/>
            </p:nvSpPr>
            <p:spPr>
              <a:xfrm>
                <a:off x="5416379" y="3064018"/>
                <a:ext cx="479958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228272-D6E2-48C9-A177-8D157B4DB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79" y="3064018"/>
                <a:ext cx="4799584" cy="414537"/>
              </a:xfrm>
              <a:prstGeom prst="rect">
                <a:avLst/>
              </a:prstGeom>
              <a:blipFill>
                <a:blip r:embed="rId4"/>
                <a:stretch>
                  <a:fillRect l="-1017"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A94D055D-0C60-4628-ABEE-79615AFD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818" y="3677153"/>
            <a:ext cx="3562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4D9D-D1CD-40A9-9EC0-B9F19D23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8" y="2577098"/>
            <a:ext cx="6266389" cy="466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D7FF0-2560-4589-8CFC-A90412822C68}"/>
              </a:ext>
            </a:extLst>
          </p:cNvPr>
          <p:cNvSpPr txBox="1"/>
          <p:nvPr/>
        </p:nvSpPr>
        <p:spPr>
          <a:xfrm>
            <a:off x="838216" y="1543216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terms of generator...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43DB721-69C6-4E18-B729-D1739FCE957D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36BAEB-E0EE-49F7-B157-F3E365F561FC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992507-347C-44ED-99C1-BF4165F4DE5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액자 16">
            <a:extLst>
              <a:ext uri="{FF2B5EF4-FFF2-40B4-BE49-F238E27FC236}">
                <a16:creationId xmlns:a16="http://schemas.microsoft.com/office/drawing/2014/main" id="{4DF60C92-0323-4296-8D49-028DC0B24833}"/>
              </a:ext>
            </a:extLst>
          </p:cNvPr>
          <p:cNvSpPr/>
          <p:nvPr/>
        </p:nvSpPr>
        <p:spPr>
          <a:xfrm>
            <a:off x="5787870" y="2597735"/>
            <a:ext cx="1895337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228272-D6E2-48C9-A177-8D157B4DBA41}"/>
                  </a:ext>
                </a:extLst>
              </p:cNvPr>
              <p:cNvSpPr txBox="1"/>
              <p:nvPr/>
            </p:nvSpPr>
            <p:spPr>
              <a:xfrm>
                <a:off x="5416379" y="3064018"/>
                <a:ext cx="479958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228272-D6E2-48C9-A177-8D157B4DB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79" y="3064018"/>
                <a:ext cx="4799584" cy="414537"/>
              </a:xfrm>
              <a:prstGeom prst="rect">
                <a:avLst/>
              </a:prstGeom>
              <a:blipFill>
                <a:blip r:embed="rId4"/>
                <a:stretch>
                  <a:fillRect l="-1017"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액자 12">
            <a:extLst>
              <a:ext uri="{FF2B5EF4-FFF2-40B4-BE49-F238E27FC236}">
                <a16:creationId xmlns:a16="http://schemas.microsoft.com/office/drawing/2014/main" id="{9F978D59-8FBF-4378-A4D0-E4B0EB8DA32A}"/>
              </a:ext>
            </a:extLst>
          </p:cNvPr>
          <p:cNvSpPr/>
          <p:nvPr/>
        </p:nvSpPr>
        <p:spPr>
          <a:xfrm>
            <a:off x="1382929" y="2597735"/>
            <a:ext cx="464725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C42F5C-27D5-40AE-B66D-B0EB0EA4D148}"/>
                  </a:ext>
                </a:extLst>
              </p:cNvPr>
              <p:cNvSpPr txBox="1"/>
              <p:nvPr/>
            </p:nvSpPr>
            <p:spPr>
              <a:xfrm>
                <a:off x="2615781" y="4531484"/>
                <a:ext cx="66319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Thus, G have to minimize objective function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C42F5C-27D5-40AE-B66D-B0EB0EA4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81" y="4531484"/>
                <a:ext cx="6631914" cy="400110"/>
              </a:xfrm>
              <a:prstGeom prst="rect">
                <a:avLst/>
              </a:prstGeom>
              <a:blipFill>
                <a:blip r:embed="rId5"/>
                <a:stretch>
                  <a:fillRect l="-919" t="-4545" b="-28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3F97E37-BA8B-4AC7-8B83-28A42C2ABF8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16200000" flipH="1">
            <a:off x="3019144" y="1618890"/>
            <a:ext cx="1508742" cy="43164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938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3687537" y="333054"/>
            <a:ext cx="508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4ADC3-BD13-4FBF-A78D-F6E6C4873F17}"/>
              </a:ext>
            </a:extLst>
          </p:cNvPr>
          <p:cNvSpPr txBox="1"/>
          <p:nvPr/>
        </p:nvSpPr>
        <p:spPr>
          <a:xfrm>
            <a:off x="802497" y="2232269"/>
            <a:ext cx="984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https://colab.research.google.com/drive/1h7FtHwJw34w0EEQiTj4izzckMR1bL7Bn?usp=sharing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01903-EFFA-4BF5-AA1A-EE0327DEE4B0}"/>
              </a:ext>
            </a:extLst>
          </p:cNvPr>
          <p:cNvSpPr txBox="1"/>
          <p:nvPr/>
        </p:nvSpPr>
        <p:spPr>
          <a:xfrm>
            <a:off x="557400" y="1832159"/>
            <a:ext cx="3309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GAN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96B6-B02F-4B12-A422-D8AC092DB4A1}"/>
              </a:ext>
            </a:extLst>
          </p:cNvPr>
          <p:cNvSpPr txBox="1"/>
          <p:nvPr/>
        </p:nvSpPr>
        <p:spPr>
          <a:xfrm>
            <a:off x="802497" y="3887068"/>
            <a:ext cx="10197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https://drive.google.com/drive/folders/15Pl8llOf2nQW9eIL10M1e6VX_5WiTraA?usp=sharing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A5FF6-A18D-4170-87CF-474A810EDF29}"/>
              </a:ext>
            </a:extLst>
          </p:cNvPr>
          <p:cNvSpPr txBox="1"/>
          <p:nvPr/>
        </p:nvSpPr>
        <p:spPr>
          <a:xfrm>
            <a:off x="557399" y="3517736"/>
            <a:ext cx="568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Fake images generated from GAN generator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7BAB0-6B8D-4BC5-BF02-2DF414333994}"/>
              </a:ext>
            </a:extLst>
          </p:cNvPr>
          <p:cNvSpPr txBox="1"/>
          <p:nvPr/>
        </p:nvSpPr>
        <p:spPr>
          <a:xfrm>
            <a:off x="2955354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7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쇼지, 건물이(가) 표시된 사진&#10;&#10;자동 생성된 설명">
            <a:extLst>
              <a:ext uri="{FF2B5EF4-FFF2-40B4-BE49-F238E27FC236}">
                <a16:creationId xmlns:a16="http://schemas.microsoft.com/office/drawing/2014/main" id="{973D96A9-1BBF-4C2A-9FA6-700E9C693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50" y="1097271"/>
            <a:ext cx="1777512" cy="28902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058E1CD-558D-4B69-8C60-C5BA963A3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399" y="1079271"/>
            <a:ext cx="1799189" cy="2890263"/>
          </a:xfrm>
          <a:prstGeom prst="rect">
            <a:avLst/>
          </a:prstGeom>
        </p:spPr>
      </p:pic>
      <p:pic>
        <p:nvPicPr>
          <p:cNvPr id="9" name="그림 8" descr="텍스트, 하얀색, 키보드이(가) 표시된 사진&#10;&#10;자동 생성된 설명">
            <a:extLst>
              <a:ext uri="{FF2B5EF4-FFF2-40B4-BE49-F238E27FC236}">
                <a16:creationId xmlns:a16="http://schemas.microsoft.com/office/drawing/2014/main" id="{3D20F13D-13A3-4DE5-83E5-31207E8B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549" y="1088469"/>
            <a:ext cx="1820865" cy="2919165"/>
          </a:xfrm>
          <a:prstGeom prst="rect">
            <a:avLst/>
          </a:prstGeom>
        </p:spPr>
      </p:pic>
      <p:pic>
        <p:nvPicPr>
          <p:cNvPr id="13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F9A45AFA-8244-40E8-B859-A42F569F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225" y="1082820"/>
            <a:ext cx="1813640" cy="2904714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063DEA03-2B31-427A-BEE3-1DA1E1AEA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94" y="3967737"/>
            <a:ext cx="1800968" cy="2890263"/>
          </a:xfrm>
          <a:prstGeom prst="rect">
            <a:avLst/>
          </a:prstGeom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92119247-8484-4989-B01D-42EECF2C7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024" y="3987534"/>
            <a:ext cx="1808714" cy="2920091"/>
          </a:xfrm>
          <a:prstGeom prst="rect">
            <a:avLst/>
          </a:prstGeom>
        </p:spPr>
      </p:pic>
      <p:pic>
        <p:nvPicPr>
          <p:cNvPr id="21" name="그림 20" descr="화살이(가) 표시된 사진&#10;&#10;자동 생성된 설명">
            <a:extLst>
              <a:ext uri="{FF2B5EF4-FFF2-40B4-BE49-F238E27FC236}">
                <a16:creationId xmlns:a16="http://schemas.microsoft.com/office/drawing/2014/main" id="{FF8ECC98-0A6E-4E02-AB75-EFC9C5A8F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0065" y="4025110"/>
            <a:ext cx="1784414" cy="2882515"/>
          </a:xfrm>
          <a:prstGeom prst="rect">
            <a:avLst/>
          </a:prstGeom>
        </p:spPr>
      </p:pic>
      <p:pic>
        <p:nvPicPr>
          <p:cNvPr id="25" name="그림 24" descr="화살이(가) 표시된 사진&#10;&#10;자동 생성된 설명">
            <a:extLst>
              <a:ext uri="{FF2B5EF4-FFF2-40B4-BE49-F238E27FC236}">
                <a16:creationId xmlns:a16="http://schemas.microsoft.com/office/drawing/2014/main" id="{221DD30F-AAED-4910-A1AF-C75C6649C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6375" y="3987534"/>
            <a:ext cx="1813223" cy="29200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2A8B8E-221E-4231-A0D4-5B737A4A9A38}"/>
              </a:ext>
            </a:extLst>
          </p:cNvPr>
          <p:cNvSpPr/>
          <p:nvPr/>
        </p:nvSpPr>
        <p:spPr>
          <a:xfrm>
            <a:off x="3687537" y="333054"/>
            <a:ext cx="508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80C0A3-4195-4427-9451-877245B01DB2}"/>
              </a:ext>
            </a:extLst>
          </p:cNvPr>
          <p:cNvSpPr txBox="1"/>
          <p:nvPr/>
        </p:nvSpPr>
        <p:spPr>
          <a:xfrm>
            <a:off x="2955354" y="188165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B9BC9-E346-4D40-9FFD-E52A400EE69D}"/>
              </a:ext>
            </a:extLst>
          </p:cNvPr>
          <p:cNvSpPr txBox="1"/>
          <p:nvPr/>
        </p:nvSpPr>
        <p:spPr>
          <a:xfrm>
            <a:off x="873515" y="856274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epoch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F5335-6CAE-4BBA-AA19-2442812D83E9}"/>
              </a:ext>
            </a:extLst>
          </p:cNvPr>
          <p:cNvSpPr txBox="1"/>
          <p:nvPr/>
        </p:nvSpPr>
        <p:spPr>
          <a:xfrm>
            <a:off x="3254322" y="849885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 epoch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42477-1273-424E-A7A1-1D53A156C794}"/>
              </a:ext>
            </a:extLst>
          </p:cNvPr>
          <p:cNvSpPr txBox="1"/>
          <p:nvPr/>
        </p:nvSpPr>
        <p:spPr>
          <a:xfrm>
            <a:off x="5574851" y="849885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50 epoch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CCF743-8565-47C1-9C39-A43E6D206854}"/>
              </a:ext>
            </a:extLst>
          </p:cNvPr>
          <p:cNvSpPr txBox="1"/>
          <p:nvPr/>
        </p:nvSpPr>
        <p:spPr>
          <a:xfrm>
            <a:off x="7920095" y="849885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75 epoch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32D9A0-40BE-4267-817D-B6E09022C5A0}"/>
              </a:ext>
            </a:extLst>
          </p:cNvPr>
          <p:cNvSpPr txBox="1"/>
          <p:nvPr/>
        </p:nvSpPr>
        <p:spPr>
          <a:xfrm>
            <a:off x="557400" y="3900122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 epoch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483B4-E26E-4B1E-80A2-6437EF286CB4}"/>
              </a:ext>
            </a:extLst>
          </p:cNvPr>
          <p:cNvSpPr txBox="1"/>
          <p:nvPr/>
        </p:nvSpPr>
        <p:spPr>
          <a:xfrm>
            <a:off x="3212118" y="3867872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125 epoch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AE00B-8A77-4E38-B4BA-D85EA87CAA84}"/>
              </a:ext>
            </a:extLst>
          </p:cNvPr>
          <p:cNvSpPr txBox="1"/>
          <p:nvPr/>
        </p:nvSpPr>
        <p:spPr>
          <a:xfrm>
            <a:off x="5601007" y="3867872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150 epoch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B7FCBA-8967-4775-B93C-15D267A50882}"/>
              </a:ext>
            </a:extLst>
          </p:cNvPr>
          <p:cNvSpPr txBox="1"/>
          <p:nvPr/>
        </p:nvSpPr>
        <p:spPr>
          <a:xfrm>
            <a:off x="7920095" y="3867872"/>
            <a:ext cx="114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175 epoch</a:t>
            </a:r>
          </a:p>
        </p:txBody>
      </p:sp>
    </p:spTree>
    <p:extLst>
      <p:ext uri="{BB962C8B-B14F-4D97-AF65-F5344CB8AC3E}">
        <p14:creationId xmlns:p14="http://schemas.microsoft.com/office/powerpoint/2010/main" val="289069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927327" cy="830997"/>
            <a:chOff x="3403338" y="2598003"/>
            <a:chExt cx="6927327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5755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improvement of GAN Loss Function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940715B-A1B4-415F-ABB9-C8BA79D2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8" y="3344278"/>
            <a:ext cx="3794713" cy="2870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A63B5-C2AD-4D9A-B7B4-C591FF808616}"/>
              </a:ext>
            </a:extLst>
          </p:cNvPr>
          <p:cNvSpPr txBox="1"/>
          <p:nvPr/>
        </p:nvSpPr>
        <p:spPr>
          <a:xfrm>
            <a:off x="557400" y="1993255"/>
            <a:ext cx="8276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Originally, generator have to minimize objective function...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C041B6-C110-41F6-AB35-72FA0FB0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18" y="2577098"/>
            <a:ext cx="6266389" cy="466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50250-03AB-452F-AE09-FD7F8BA07088}"/>
              </a:ext>
            </a:extLst>
          </p:cNvPr>
          <p:cNvSpPr txBox="1"/>
          <p:nvPr/>
        </p:nvSpPr>
        <p:spPr>
          <a:xfrm>
            <a:off x="5873050" y="3644456"/>
            <a:ext cx="4600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 slow to go out of initial step in D(G(z)) = 0</a:t>
            </a: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8761687A-FB47-4547-BB1C-D5045A97F5BA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4492157" y="3912626"/>
            <a:ext cx="1479786" cy="1282000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7DD6B93-7CC5-4F66-AD28-1E07FD0BD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07" y="5876295"/>
            <a:ext cx="2623778" cy="3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730923" y="1805984"/>
            <a:ext cx="4923465" cy="1856389"/>
            <a:chOff x="3403337" y="2598003"/>
            <a:chExt cx="4923465" cy="18563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4923464" cy="830997"/>
              <a:chOff x="3403338" y="2598003"/>
              <a:chExt cx="4923464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80501" y="2782668"/>
                <a:ext cx="4046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Probability Density Function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3403337" y="3623395"/>
              <a:ext cx="3948838" cy="830997"/>
              <a:chOff x="3403337" y="3623395"/>
              <a:chExt cx="3948838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3403337" y="3623395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4280500" y="3761896"/>
                <a:ext cx="30716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The Principle of GAN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730923" y="3949105"/>
            <a:ext cx="1838590" cy="830997"/>
            <a:chOff x="3403338" y="2598003"/>
            <a:chExt cx="1838590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339117" y="2782668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Code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56E669-53E1-4FAD-9D90-E1CECCFEA9AF}"/>
              </a:ext>
            </a:extLst>
          </p:cNvPr>
          <p:cNvGrpSpPr/>
          <p:nvPr/>
        </p:nvGrpSpPr>
        <p:grpSpPr>
          <a:xfrm>
            <a:off x="730923" y="5059215"/>
            <a:ext cx="6690881" cy="830997"/>
            <a:chOff x="3403338" y="2598003"/>
            <a:chExt cx="6690881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2790E4-6EFE-4F87-B45B-5059A47EE062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1A9B18-502A-4F18-9202-AB7FB30C5123}"/>
                </a:ext>
              </a:extLst>
            </p:cNvPr>
            <p:cNvSpPr txBox="1"/>
            <p:nvPr/>
          </p:nvSpPr>
          <p:spPr>
            <a:xfrm>
              <a:off x="4339117" y="2782668"/>
              <a:ext cx="5755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improvement of GAN Loss Function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2B7B7E-3C32-4655-9C5C-9E9980E0076A}"/>
              </a:ext>
            </a:extLst>
          </p:cNvPr>
          <p:cNvGrpSpPr/>
          <p:nvPr/>
        </p:nvGrpSpPr>
        <p:grpSpPr>
          <a:xfrm>
            <a:off x="8030383" y="2831374"/>
            <a:ext cx="2553530" cy="830997"/>
            <a:chOff x="3403338" y="2598003"/>
            <a:chExt cx="2553530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D21B68-B023-43E7-AA6F-C1CA9D9C08A6}"/>
                </a:ext>
              </a:extLst>
            </p:cNvPr>
            <p:cNvSpPr txBox="1"/>
            <p:nvPr/>
          </p:nvSpPr>
          <p:spPr>
            <a:xfrm>
              <a:off x="3403338" y="2598003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36830D-29DA-444D-B125-5DF9EFC3A78C}"/>
                </a:ext>
              </a:extLst>
            </p:cNvPr>
            <p:cNvSpPr txBox="1"/>
            <p:nvPr/>
          </p:nvSpPr>
          <p:spPr>
            <a:xfrm>
              <a:off x="4339117" y="2782668"/>
              <a:ext cx="1617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Reference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036938-14F1-433C-BD0C-A5CF28688385}"/>
              </a:ext>
            </a:extLst>
          </p:cNvPr>
          <p:cNvGrpSpPr/>
          <p:nvPr/>
        </p:nvGrpSpPr>
        <p:grpSpPr>
          <a:xfrm>
            <a:off x="8030383" y="3829023"/>
            <a:ext cx="1776074" cy="830997"/>
            <a:chOff x="3403338" y="2598003"/>
            <a:chExt cx="1776074" cy="830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2CB1E5-0494-47C7-8672-6C043AF124BE}"/>
                </a:ext>
              </a:extLst>
            </p:cNvPr>
            <p:cNvSpPr txBox="1"/>
            <p:nvPr/>
          </p:nvSpPr>
          <p:spPr>
            <a:xfrm>
              <a:off x="3403338" y="2598003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17B735-BC53-4057-A66E-26342BD9343F}"/>
                </a:ext>
              </a:extLst>
            </p:cNvPr>
            <p:cNvSpPr txBox="1"/>
            <p:nvPr/>
          </p:nvSpPr>
          <p:spPr>
            <a:xfrm>
              <a:off x="4339117" y="2782668"/>
              <a:ext cx="840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Q&amp;A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927327" cy="830997"/>
            <a:chOff x="3403338" y="2598003"/>
            <a:chExt cx="6927327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5755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improvement of GAN Loss Function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7A63B5-C2AD-4D9A-B7B4-C591FF808616}"/>
              </a:ext>
            </a:extLst>
          </p:cNvPr>
          <p:cNvSpPr txBox="1"/>
          <p:nvPr/>
        </p:nvSpPr>
        <p:spPr>
          <a:xfrm>
            <a:off x="557400" y="1993255"/>
            <a:ext cx="8276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Alternatively, use Binary Cross Entropy to get high gradient to accelerate learning speed.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C041B6-C110-41F6-AB35-72FA0FB0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18" y="2577098"/>
            <a:ext cx="6266389" cy="466283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77FA0690-E0E1-4148-AD89-85B780281189}"/>
              </a:ext>
            </a:extLst>
          </p:cNvPr>
          <p:cNvSpPr/>
          <p:nvPr/>
        </p:nvSpPr>
        <p:spPr>
          <a:xfrm>
            <a:off x="5844431" y="2577099"/>
            <a:ext cx="1838776" cy="445644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1C0B721E-9FA1-4AE2-AD75-1BD91ADA252A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rot="5400000">
            <a:off x="5887377" y="3525927"/>
            <a:ext cx="1379627" cy="37325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A62AF18-5CA8-4ED8-B223-F75CF92DE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18" y="4402370"/>
            <a:ext cx="9947484" cy="338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3C1C86-5957-4190-ADDD-41E11A08F213}"/>
              </a:ext>
            </a:extLst>
          </p:cNvPr>
          <p:cNvSpPr txBox="1"/>
          <p:nvPr/>
        </p:nvSpPr>
        <p:spPr>
          <a:xfrm>
            <a:off x="7147535" y="3267793"/>
            <a:ext cx="493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Convert it to below formulation which is formed by 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binary cross entropy.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0C56B4-6086-4F14-84DE-ABC4475595E2}"/>
                  </a:ext>
                </a:extLst>
              </p:cNvPr>
              <p:cNvSpPr txBox="1"/>
              <p:nvPr/>
            </p:nvSpPr>
            <p:spPr>
              <a:xfrm>
                <a:off x="3960797" y="4848014"/>
                <a:ext cx="6373475" cy="39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Convert 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𝑚𝑖𝑛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)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log</m:t>
                    </m:r>
                    <m:r>
                      <a:rPr lang="en-US" altLang="ko-KR" sz="16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1−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𝐷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))</m:t>
                    </m:r>
                  </m:oMath>
                </a14:m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to</a:t>
                </a:r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𝑚𝑖𝑛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)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−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𝑙𝑜𝑔𝐷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𝑧</m:t>
                    </m:r>
                    <m:r>
                      <a:rPr lang="en-US" altLang="ko-KR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))</m:t>
                    </m:r>
                  </m:oMath>
                </a14:m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0C56B4-6086-4F14-84DE-ABC44755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97" y="4848014"/>
                <a:ext cx="6373475" cy="398764"/>
              </a:xfrm>
              <a:prstGeom prst="rect">
                <a:avLst/>
              </a:prstGeom>
              <a:blipFill>
                <a:blip r:embed="rId5"/>
                <a:stretch>
                  <a:fillRect l="-574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12C1EE-9631-46F9-8937-930A3FBA4CA4}"/>
                  </a:ext>
                </a:extLst>
              </p:cNvPr>
              <p:cNvSpPr txBox="1"/>
              <p:nvPr/>
            </p:nvSpPr>
            <p:spPr>
              <a:xfrm>
                <a:off x="4026785" y="5302935"/>
                <a:ext cx="6094428" cy="43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ko-KR" sz="1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𝑚𝑖𝑛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)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−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𝑙𝑜𝑔𝐷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𝑧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))=</m:t>
                    </m:r>
                    <m:f>
                      <m:fPr>
                        <m:type m:val="noBar"/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𝑎𝑥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𝑙𝑜𝑔𝐷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12C1EE-9631-46F9-8937-930A3FBA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85" y="5302935"/>
                <a:ext cx="6094428" cy="436979"/>
              </a:xfrm>
              <a:prstGeom prst="rect">
                <a:avLst/>
              </a:prstGeom>
              <a:blipFill>
                <a:blip r:embed="rId6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91FB45-A767-437F-AEA4-0A49100AA2C0}"/>
                  </a:ext>
                </a:extLst>
              </p:cNvPr>
              <p:cNvSpPr txBox="1"/>
              <p:nvPr/>
            </p:nvSpPr>
            <p:spPr>
              <a:xfrm>
                <a:off x="4026785" y="5796071"/>
                <a:ext cx="6094428" cy="43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0000800000000000000" pitchFamily="2" charset="-127"/>
                      </a:rPr>
                      <m:t>∴</m:t>
                    </m:r>
                    <m:f>
                      <m:fPr>
                        <m:type m:val="noBar"/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𝑚𝑖𝑛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log</m:t>
                    </m:r>
                    <m:r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1−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)=</m:t>
                    </m:r>
                    <m:f>
                      <m:fPr>
                        <m:type m:val="noBar"/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𝑎𝑥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𝑙𝑜𝑔𝐷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91FB45-A767-437F-AEA4-0A49100AA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85" y="5796071"/>
                <a:ext cx="6094428" cy="436979"/>
              </a:xfrm>
              <a:prstGeom prst="rect">
                <a:avLst/>
              </a:prstGeom>
              <a:blipFill>
                <a:blip r:embed="rId7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8CEEBA6B-D538-4B85-A8F2-4E1700B1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950" y="3866464"/>
            <a:ext cx="2623778" cy="3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927327" cy="830997"/>
            <a:chOff x="3403338" y="2598003"/>
            <a:chExt cx="6927327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5755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improvement of GAN Loss Function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5BB466-CB91-4D75-94D7-E949176A478F}"/>
                  </a:ext>
                </a:extLst>
              </p:cNvPr>
              <p:cNvSpPr txBox="1"/>
              <p:nvPr/>
            </p:nvSpPr>
            <p:spPr>
              <a:xfrm>
                <a:off x="557400" y="1749546"/>
                <a:ext cx="6094428" cy="43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0000800000000000000" pitchFamily="2" charset="-127"/>
                      </a:rPr>
                      <m:t>∴</m:t>
                    </m:r>
                    <m:f>
                      <m:fPr>
                        <m:type m:val="noBar"/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𝑚𝑖𝑛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log</m:t>
                    </m:r>
                    <m:r>
                      <a:rPr lang="en-US" altLang="ko-K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1−</m:t>
                    </m:r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)=</m:t>
                    </m:r>
                    <m:f>
                      <m:fPr>
                        <m:type m:val="noBar"/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𝑎𝑥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𝐺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  <m:r>
                          <a:rPr lang="en-US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𝑧</m:t>
                            </m:r>
                          </m:e>
                        </m:d>
                      </m:sub>
                    </m:sSub>
                    <m:r>
                      <a:rPr lang="en-US" altLang="ko-KR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𝑙𝑜𝑔𝐷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5BB466-CB91-4D75-94D7-E949176A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00" y="1749546"/>
                <a:ext cx="6094428" cy="436979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D1C9942A-044A-4424-9312-B5989F0A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05" y="2842847"/>
            <a:ext cx="3794713" cy="28705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AB37E9-FFE2-4537-B487-D5ECCC153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44" y="2797524"/>
            <a:ext cx="3529120" cy="2961216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C60A8715-2119-4C51-92C4-C40908A50ED2}"/>
              </a:ext>
            </a:extLst>
          </p:cNvPr>
          <p:cNvSpPr/>
          <p:nvPr/>
        </p:nvSpPr>
        <p:spPr>
          <a:xfrm>
            <a:off x="1923594" y="1749546"/>
            <a:ext cx="1895337" cy="425007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9A70E628-9BFE-434D-9356-C3CA36036402}"/>
              </a:ext>
            </a:extLst>
          </p:cNvPr>
          <p:cNvSpPr/>
          <p:nvPr/>
        </p:nvSpPr>
        <p:spPr>
          <a:xfrm>
            <a:off x="5093118" y="1771061"/>
            <a:ext cx="1241696" cy="425007"/>
          </a:xfrm>
          <a:prstGeom prst="frame">
            <a:avLst/>
          </a:prstGeom>
          <a:solidFill>
            <a:srgbClr val="64DE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98284F86-2B0A-40FD-8FBD-D3DA2C3C6C57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 rot="5400000">
            <a:off x="2537116" y="2508700"/>
            <a:ext cx="668294" cy="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23BEA76E-6F67-4A7C-BB59-C7FD3AE24C9A}"/>
              </a:ext>
            </a:extLst>
          </p:cNvPr>
          <p:cNvCxnSpPr>
            <a:cxnSpLocks/>
            <a:stCxn id="22" idx="2"/>
            <a:endCxn id="3" idx="0"/>
          </p:cNvCxnSpPr>
          <p:nvPr/>
        </p:nvCxnSpPr>
        <p:spPr>
          <a:xfrm rot="16200000" flipH="1">
            <a:off x="6934307" y="975727"/>
            <a:ext cx="601456" cy="3042138"/>
          </a:xfrm>
          <a:prstGeom prst="curvedConnector3">
            <a:avLst/>
          </a:prstGeom>
          <a:ln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F955F5-C895-4F7A-AD5A-B08DA198F42E}"/>
              </a:ext>
            </a:extLst>
          </p:cNvPr>
          <p:cNvSpPr txBox="1"/>
          <p:nvPr/>
        </p:nvSpPr>
        <p:spPr>
          <a:xfrm>
            <a:off x="4876730" y="3698731"/>
            <a:ext cx="4600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Gradient is increased at initial step, G(D(z))=0!</a:t>
            </a:r>
          </a:p>
        </p:txBody>
      </p: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F79C596A-D4F6-4037-931A-A360A9474C5D}"/>
              </a:ext>
            </a:extLst>
          </p:cNvPr>
          <p:cNvCxnSpPr>
            <a:cxnSpLocks/>
          </p:cNvCxnSpPr>
          <p:nvPr/>
        </p:nvCxnSpPr>
        <p:spPr>
          <a:xfrm flipV="1">
            <a:off x="4067175" y="3996965"/>
            <a:ext cx="4784594" cy="751248"/>
          </a:xfrm>
          <a:prstGeom prst="curved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9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789976" cy="830997"/>
            <a:chOff x="3403338" y="2598003"/>
            <a:chExt cx="27899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617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Reference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B01E350-F602-4F14-A820-96D6E3A6872C}"/>
              </a:ext>
            </a:extLst>
          </p:cNvPr>
          <p:cNvSpPr txBox="1"/>
          <p:nvPr/>
        </p:nvSpPr>
        <p:spPr>
          <a:xfrm>
            <a:off x="557400" y="1705618"/>
            <a:ext cx="103388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pytorch</a:t>
            </a:r>
            <a:r>
              <a:rPr lang="en-US" altLang="ko-KR" dirty="0"/>
              <a:t> library </a:t>
            </a:r>
            <a:r>
              <a:rPr lang="ko-KR" altLang="en-US" dirty="0"/>
              <a:t>공부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https://tutorials.pytorch.kr/beginner/data_loading_tutorial.html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그래프 그려주는 사이트</a:t>
            </a:r>
            <a:r>
              <a:rPr lang="en-US" altLang="ko-KR" dirty="0"/>
              <a:t>: </a:t>
            </a:r>
            <a:r>
              <a:rPr lang="en-US" altLang="ko-KR" dirty="0">
                <a:effectLst/>
                <a:hlinkClick r:id="rId4"/>
              </a:rPr>
              <a:t>https://www.desmos.com/calculator/</a:t>
            </a:r>
            <a:endParaRPr lang="en-US" altLang="ko-KR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1</a:t>
            </a:r>
            <a:r>
              <a:rPr lang="ko-KR" altLang="en-US" dirty="0"/>
              <a:t>시간 만에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완전히 정복하기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https://www.youtube.com/watch?v=odpjk7_tGY0&amp;t=206s</a:t>
            </a:r>
            <a:endParaRPr lang="ko-KR" altLang="en-US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0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212163" cy="830997"/>
            <a:chOff x="3403338" y="2598003"/>
            <a:chExt cx="52121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4169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Least Squares GAN (LSGAN)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59B0B17-E36F-4A00-A665-164001AA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05" y="2404234"/>
            <a:ext cx="9346989" cy="2787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725DD-0DBB-4746-A57F-051D98EAB2DE}"/>
              </a:ext>
            </a:extLst>
          </p:cNvPr>
          <p:cNvSpPr txBox="1"/>
          <p:nvPr/>
        </p:nvSpPr>
        <p:spPr>
          <a:xfrm>
            <a:off x="1219201" y="1315453"/>
            <a:ext cx="542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GAN has vanishing gradient problem</a:t>
            </a:r>
          </a:p>
          <a:p>
            <a:r>
              <a:rPr lang="en-US" altLang="ko-KR" dirty="0"/>
              <a:t>So, we use LSGAN to solve this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79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212163" cy="830997"/>
            <a:chOff x="3403338" y="2598003"/>
            <a:chExt cx="52121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4169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Least Squares GAN (LSGAN)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 descr="텍스트, 다른, 물품이(가) 표시된 사진&#10;&#10;자동 생성된 설명">
            <a:extLst>
              <a:ext uri="{FF2B5EF4-FFF2-40B4-BE49-F238E27FC236}">
                <a16:creationId xmlns:a16="http://schemas.microsoft.com/office/drawing/2014/main" id="{36216E12-74FE-46AC-8845-2A859481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47" y="1432903"/>
            <a:ext cx="6146453" cy="2208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9E908-C1D4-4AE9-BEC0-07B051BA0FC1}"/>
              </a:ext>
            </a:extLst>
          </p:cNvPr>
          <p:cNvSpPr txBox="1"/>
          <p:nvPr/>
        </p:nvSpPr>
        <p:spPr>
          <a:xfrm>
            <a:off x="1010653" y="5598695"/>
            <a:ext cx="926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can use LSGAN to create images that are more similar and stable to real data than original GAN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1BDA58-CED7-462C-899A-E2C0E3D7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199" y="3474718"/>
            <a:ext cx="6220973" cy="197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495895" cy="830997"/>
            <a:chOff x="3403338" y="2598003"/>
            <a:chExt cx="5495895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4453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Semi-Supervised GAN (SGAN)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F8B3C67-3CDA-4666-BC27-7DD5260E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1225472"/>
            <a:ext cx="7338975" cy="3154024"/>
          </a:xfrm>
          <a:prstGeom prst="rect">
            <a:avLst/>
          </a:prstGeom>
        </p:spPr>
      </p:pic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540A44DF-B231-4315-9017-DAC631B12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822" y="4186761"/>
            <a:ext cx="6571681" cy="24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87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495895" cy="830997"/>
            <a:chOff x="3403338" y="2598003"/>
            <a:chExt cx="5495895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4453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Semi-Supervised GAN (SGAN)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355CD-6ACF-4DB0-824C-B145035C550B}"/>
                  </a:ext>
                </a:extLst>
              </p:cNvPr>
              <p:cNvSpPr txBox="1"/>
              <p:nvPr/>
            </p:nvSpPr>
            <p:spPr>
              <a:xfrm>
                <a:off x="982871" y="2002956"/>
                <a:ext cx="3669401" cy="656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355CD-6ACF-4DB0-824C-B145035C5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71" y="2002956"/>
                <a:ext cx="3669401" cy="656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DFC07C-0AA8-4377-B30C-DBFDE5F56AB7}"/>
                  </a:ext>
                </a:extLst>
              </p:cNvPr>
              <p:cNvSpPr txBox="1"/>
              <p:nvPr/>
            </p:nvSpPr>
            <p:spPr>
              <a:xfrm>
                <a:off x="982871" y="3556967"/>
                <a:ext cx="4219425" cy="639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DFC07C-0AA8-4377-B30C-DBFDE5F5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71" y="3556967"/>
                <a:ext cx="4219425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2E55928-08A7-40A4-A806-DD05BC0CE4B7}"/>
              </a:ext>
            </a:extLst>
          </p:cNvPr>
          <p:cNvSpPr txBox="1"/>
          <p:nvPr/>
        </p:nvSpPr>
        <p:spPr>
          <a:xfrm>
            <a:off x="766418" y="1435652"/>
            <a:ext cx="273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x is fake input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51880-F652-405D-846E-379406EBEBE2}"/>
              </a:ext>
            </a:extLst>
          </p:cNvPr>
          <p:cNvSpPr txBox="1"/>
          <p:nvPr/>
        </p:nvSpPr>
        <p:spPr>
          <a:xfrm>
            <a:off x="766418" y="2961236"/>
            <a:ext cx="273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x is labeled input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F32E5-A374-4D71-9200-AEE6BB41272A}"/>
                  </a:ext>
                </a:extLst>
              </p:cNvPr>
              <p:cNvSpPr txBox="1"/>
              <p:nvPr/>
            </p:nvSpPr>
            <p:spPr>
              <a:xfrm>
                <a:off x="5638800" y="2972904"/>
                <a:ext cx="5609741" cy="331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𝑠𝑢𝑝𝑒𝑟𝑣𝑖𝑠𝑒𝑑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5F32E5-A374-4D71-9200-AEE6BB412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2904"/>
                <a:ext cx="5609741" cy="331501"/>
              </a:xfrm>
              <a:prstGeom prst="rect">
                <a:avLst/>
              </a:prstGeom>
              <a:blipFill>
                <a:blip r:embed="rId5"/>
                <a:stretch>
                  <a:fillRect l="-217" t="-1852" r="-761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BC132-400F-4F20-806A-3BF91B7F97F1}"/>
                  </a:ext>
                </a:extLst>
              </p:cNvPr>
              <p:cNvSpPr txBox="1"/>
              <p:nvPr/>
            </p:nvSpPr>
            <p:spPr>
              <a:xfrm>
                <a:off x="5632792" y="4196822"/>
                <a:ext cx="5668539" cy="608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𝑢𝑛𝑠𝑢𝑝𝑒𝑟𝑣𝑖𝑠𝑒𝑑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6BC132-400F-4F20-806A-3BF91B7F9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792" y="4196822"/>
                <a:ext cx="5668539" cy="608500"/>
              </a:xfrm>
              <a:prstGeom prst="rect">
                <a:avLst/>
              </a:prstGeom>
              <a:blipFill>
                <a:blip r:embed="rId6"/>
                <a:stretch>
                  <a:fillRect l="-430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6B9D4-224D-4E59-88AF-08B77F7A7854}"/>
                  </a:ext>
                </a:extLst>
              </p:cNvPr>
              <p:cNvSpPr txBox="1"/>
              <p:nvPr/>
            </p:nvSpPr>
            <p:spPr>
              <a:xfrm>
                <a:off x="5632792" y="5430382"/>
                <a:ext cx="4954561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𝑓𝑒𝑎𝑡𝑢𝑟𝑒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𝑚𝑎𝑡𝑐h𝑖𝑛𝑔</m:t>
                              </m:r>
                            </m:sub>
                          </m:sSub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𝑝𝑑𝑎𝑡𝑎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6B9D4-224D-4E59-88AF-08B77F7A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792" y="5430382"/>
                <a:ext cx="4954561" cy="362600"/>
              </a:xfrm>
              <a:prstGeom prst="rect">
                <a:avLst/>
              </a:prstGeom>
              <a:blipFill>
                <a:blip r:embed="rId7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03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495895" cy="830997"/>
            <a:chOff x="3403338" y="2598003"/>
            <a:chExt cx="5495895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4453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Semi-Supervised GAN (SGAN)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1B2D9E-3CC4-4EAD-B943-04539FC6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1301303"/>
            <a:ext cx="5967413" cy="3302894"/>
          </a:xfrm>
          <a:prstGeom prst="rect">
            <a:avLst/>
          </a:prstGeom>
        </p:spPr>
      </p:pic>
      <p:pic>
        <p:nvPicPr>
          <p:cNvPr id="5" name="그림 4" descr="텍스트, 전자기기, 계산기, 키보드이(가) 표시된 사진&#10;&#10;자동 생성된 설명">
            <a:extLst>
              <a:ext uri="{FF2B5EF4-FFF2-40B4-BE49-F238E27FC236}">
                <a16:creationId xmlns:a16="http://schemas.microsoft.com/office/drawing/2014/main" id="{4A4F48E1-FD89-44D9-84AD-6237E4041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5" y="4591050"/>
            <a:ext cx="61341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387D60F-80C0-41D1-8797-F943A60C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51" y="2837253"/>
            <a:ext cx="6411784" cy="1895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CB2DD-F106-4ADD-8B24-7D8B4C4638F4}"/>
              </a:ext>
            </a:extLst>
          </p:cNvPr>
          <p:cNvSpPr txBox="1"/>
          <p:nvPr/>
        </p:nvSpPr>
        <p:spPr>
          <a:xfrm>
            <a:off x="557400" y="1290456"/>
            <a:ext cx="362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Paired image vs Unpaired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64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 descr="다른, 묶음, 색, 여러개이(가) 표시된 사진&#10;&#10;자동 생성된 설명">
            <a:extLst>
              <a:ext uri="{FF2B5EF4-FFF2-40B4-BE49-F238E27FC236}">
                <a16:creationId xmlns:a16="http://schemas.microsoft.com/office/drawing/2014/main" id="{ADCACCB2-7832-426A-B148-86042549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76" y="1769787"/>
            <a:ext cx="6807860" cy="4738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F0FA45-C628-4023-A791-26D7F558AD9F}"/>
              </a:ext>
            </a:extLst>
          </p:cNvPr>
          <p:cNvSpPr txBox="1"/>
          <p:nvPr/>
        </p:nvSpPr>
        <p:spPr>
          <a:xfrm>
            <a:off x="1201530" y="1135270"/>
            <a:ext cx="489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Result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transformation</a:t>
            </a:r>
            <a:r>
              <a:rPr lang="ko-KR" altLang="en-US" dirty="0"/>
              <a:t> </a:t>
            </a:r>
            <a:r>
              <a:rPr lang="en-US" altLang="ko-KR" dirty="0"/>
              <a:t>through</a:t>
            </a:r>
            <a:r>
              <a:rPr lang="ko-KR" altLang="en-US" dirty="0"/>
              <a:t> </a:t>
            </a:r>
            <a:r>
              <a:rPr lang="en-US" altLang="ko-KR" dirty="0" err="1"/>
              <a:t>CycleGAN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15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Probability Density Function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1267C2-2A5F-4C3A-87D4-135C53D9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1" y="1602491"/>
            <a:ext cx="4219575" cy="397192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304E2F-D409-4D31-94B9-36A1518F57C0}"/>
              </a:ext>
            </a:extLst>
          </p:cNvPr>
          <p:cNvSpPr/>
          <p:nvPr/>
        </p:nvSpPr>
        <p:spPr>
          <a:xfrm>
            <a:off x="5087277" y="3659907"/>
            <a:ext cx="2195802" cy="70800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3BAE1-397B-4CCF-B6BC-4BE1FF5655F6}"/>
              </a:ext>
            </a:extLst>
          </p:cNvPr>
          <p:cNvSpPr txBox="1"/>
          <p:nvPr/>
        </p:nvSpPr>
        <p:spPr>
          <a:xfrm>
            <a:off x="5369032" y="3356753"/>
            <a:ext cx="171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 continuous x...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1C1CDB-6B16-42FA-AB10-BB7109BE5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58" y="2681858"/>
            <a:ext cx="4219575" cy="20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F4D737-34E7-4833-9FCC-B85E167F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52" y="1733067"/>
            <a:ext cx="8799304" cy="43193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545B1B-CA81-4192-A42B-CC4FAEC3478C}"/>
              </a:ext>
            </a:extLst>
          </p:cNvPr>
          <p:cNvSpPr/>
          <p:nvPr/>
        </p:nvSpPr>
        <p:spPr>
          <a:xfrm>
            <a:off x="1669773" y="2027585"/>
            <a:ext cx="5026991" cy="37724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6907B1-A2F5-420A-AF72-C5029EB7CB2C}"/>
              </a:ext>
            </a:extLst>
          </p:cNvPr>
          <p:cNvSpPr txBox="1"/>
          <p:nvPr/>
        </p:nvSpPr>
        <p:spPr>
          <a:xfrm>
            <a:off x="2750679" y="3105834"/>
            <a:ext cx="663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we(Generator) have to do is deceive D(Discriminator) well, but is there a need to maintain the image form?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2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130DAD-5F33-47D9-9CD1-9A0F88D7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47" y="1976436"/>
            <a:ext cx="7486905" cy="36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3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632932" cy="830997"/>
            <a:chOff x="3403338" y="2598003"/>
            <a:chExt cx="2632932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445770" y="2782668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CycleGAN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C006F35-F3D7-4A61-9FFC-B61E5700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35" y="1619773"/>
            <a:ext cx="10944330" cy="39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789976" cy="830997"/>
            <a:chOff x="3403338" y="2598003"/>
            <a:chExt cx="27899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617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Reference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B01E350-F602-4F14-A820-96D6E3A6872C}"/>
              </a:ext>
            </a:extLst>
          </p:cNvPr>
          <p:cNvSpPr txBox="1"/>
          <p:nvPr/>
        </p:nvSpPr>
        <p:spPr>
          <a:xfrm>
            <a:off x="557400" y="1705618"/>
            <a:ext cx="10338847" cy="534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LSGAN</a:t>
            </a:r>
          </a:p>
          <a:p>
            <a:r>
              <a:rPr lang="en-US" altLang="ko-KR" dirty="0">
                <a:hlinkClick r:id="rId3"/>
              </a:rPr>
              <a:t>https://jgrammer.tistory.com/entry/</a:t>
            </a:r>
            <a:r>
              <a:rPr lang="ko-KR" altLang="en-US" dirty="0">
                <a:hlinkClick r:id="rId3"/>
              </a:rPr>
              <a:t>논문</a:t>
            </a:r>
            <a:r>
              <a:rPr lang="en-US" altLang="ko-KR" dirty="0">
                <a:hlinkClick r:id="rId3"/>
              </a:rPr>
              <a:t>-</a:t>
            </a:r>
            <a:r>
              <a:rPr lang="ko-KR" altLang="en-US" dirty="0">
                <a:hlinkClick r:id="rId3"/>
              </a:rPr>
              <a:t>리뷰</a:t>
            </a:r>
            <a:r>
              <a:rPr lang="en-US" altLang="ko-KR" dirty="0">
                <a:hlinkClick r:id="rId3"/>
              </a:rPr>
              <a:t>-LSGAN-Least-Squares-Generative-Adversarial-Networks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SGAN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effectLst/>
                <a:hlinkClick r:id="rId4"/>
              </a:rPr>
              <a:t>https://m.blog.naver.com/PostView.nhn?isHttpsRedirect=true&amp;blogId=laonple&amp;logNo=221274014481</a:t>
            </a:r>
            <a:endParaRPr lang="en-US" altLang="ko-KR" dirty="0">
              <a:effectLst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cycleGAN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hlinkClick r:id="rId5"/>
              </a:rPr>
              <a:t>https://m.blog.naver.com/euleekwon/221559102854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https://medium.com/curg/cyclegan-unpaired-%EB%8D%B0%EC%9D%B4%ED%84%B0%EB%A5%BC-%ED%95%99%EC%8A%B5%ED%95%98%EA%B3%A0-%EC%9D%B4%EB%AF%B8%EC%A7%80-%EB%B3%80%ED%99%98%ED%95%98%EA%B8%B0-6fca2f2cddd5</a:t>
            </a:r>
            <a:r>
              <a:rPr lang="en-US" altLang="ko-K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0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495920"/>
            <a:ext cx="10338847" cy="3956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Problems with Original GANs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original GAN could produce simple images like MNIST, but not high-resolution images.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The original GAN has the problem of instability when trained.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2FB5A2-BC64-49CD-A85E-18881583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37" y="2850710"/>
            <a:ext cx="3260383" cy="177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793D34-234A-41EA-8E5A-1881C387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23" y="2884890"/>
            <a:ext cx="3539348" cy="17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46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619773"/>
            <a:ext cx="10338847" cy="4805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DCGAN development background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By changing the input z of the generator, the generated image changes according to z.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 ways to apply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to original GAN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Remove the max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poolimg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layer and adjust the feature-map size using stride convolution or fractional-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strided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convolution.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Apply batch normalization to Generator and Discriminator.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Remove the fully connected hidden layer.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ReLU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is used as the activation function of the generator and Tanh is used at the output stage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LeakyReLU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as activation function of Discriminator.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93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899642" y="1268484"/>
            <a:ext cx="103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Generator structure</a:t>
            </a: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Create image data that can be used in Discriminator. (64x64 image).</a:t>
            </a:r>
          </a:p>
          <a:p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AE7561-0B72-4631-BF59-4BB5C5121F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369" y="2213810"/>
            <a:ext cx="9384632" cy="44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1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899642" y="1268484"/>
            <a:ext cx="1033884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Discriminator structure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2CA52-3506-4900-84EA-608E244F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42" y="1969236"/>
            <a:ext cx="6912731" cy="4481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A8A638-5747-473F-9BBF-675D6BC2E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61" y="1969236"/>
            <a:ext cx="2617317" cy="2042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D92980-6858-4F55-B2C2-2554874A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60" y="4347099"/>
            <a:ext cx="2617317" cy="18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0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435108"/>
            <a:ext cx="10338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      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-  LSUN 1-pass				- LSUN 5-pass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F6D77-0326-41E5-98FE-19C67128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4" y="2074025"/>
            <a:ext cx="4677428" cy="3810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7230B1-F752-4792-8145-342F563D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78" y="2036342"/>
            <a:ext cx="4800247" cy="38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8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Probability Density Function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48D300-F8DE-4C59-A64C-CE20C57B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93" y="1450794"/>
            <a:ext cx="72771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F3089E-E079-4AC2-9467-D725B25C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9" y="1657324"/>
            <a:ext cx="10848537" cy="43096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707FC-94C1-4451-A215-522246D630AC}"/>
              </a:ext>
            </a:extLst>
          </p:cNvPr>
          <p:cNvSpPr/>
          <p:nvPr/>
        </p:nvSpPr>
        <p:spPr>
          <a:xfrm>
            <a:off x="557399" y="4870302"/>
            <a:ext cx="10811933" cy="10967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6034453" cy="830997"/>
            <a:chOff x="3403338" y="2598003"/>
            <a:chExt cx="603445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08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48622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DCGAN (deep convolutional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FD9D8A-72ED-4125-9BD6-C9513A1D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80" y="1446223"/>
            <a:ext cx="910717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085476" cy="830997"/>
            <a:chOff x="3403338" y="2598003"/>
            <a:chExt cx="50854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09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3913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CatGAN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(categorical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140783"/>
            <a:ext cx="10338847" cy="515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RIM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(Regularized Information Maximization)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It is a framework for training data clustering and discriminant classifiers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RIM balances class separation, class balance, and classifier complexity.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object function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of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RIM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B8C25E-811C-4919-84CA-37B686A553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825" y="2425287"/>
            <a:ext cx="8735680" cy="3109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D98508-D357-4FDB-B663-D520357C87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44309" y="5660719"/>
            <a:ext cx="4352154" cy="7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4970060" cy="830997"/>
            <a:chOff x="3403338" y="2598003"/>
            <a:chExt cx="4970060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09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3797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CatGAN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(categorical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342775"/>
            <a:ext cx="103388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kern="100" dirty="0" err="1">
                <a:solidFill>
                  <a:srgbClr val="515151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C</a:t>
            </a:r>
            <a:r>
              <a:rPr lang="en-US" altLang="ko-KR" kern="100" dirty="0" err="1">
                <a:solidFill>
                  <a:srgbClr val="515151"/>
                </a:solidFill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atGAN</a:t>
            </a:r>
            <a:endParaRPr lang="en-US" altLang="ko-KR" sz="1800" kern="100" dirty="0">
              <a:solidFill>
                <a:srgbClr val="515151"/>
              </a:solidFill>
              <a:effectLst/>
              <a:latin typeface="맑은 고딕" panose="020B0503020000020004" pitchFamily="50" charset="-127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kern="100" dirty="0">
              <a:solidFill>
                <a:srgbClr val="515151"/>
              </a:solidFill>
              <a:latin typeface="맑은 고딕" panose="020B0503020000020004" pitchFamily="50" charset="-127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solidFill>
                  <a:srgbClr val="515151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	If it is real, you can distinguish what the class is.</a:t>
            </a:r>
          </a:p>
          <a:p>
            <a:endParaRPr lang="en-US" altLang="ko-KR" sz="1800" kern="100" dirty="0">
              <a:solidFill>
                <a:srgbClr val="515151"/>
              </a:solidFill>
              <a:effectLst/>
              <a:latin typeface="Helvetica" panose="020B0604020202020204" pitchFamily="34" charset="0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r>
              <a:rPr lang="en-US" altLang="ko-KR" sz="1800" kern="100" dirty="0">
                <a:solidFill>
                  <a:srgbClr val="515151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	 Unsupervised and semi-supervised learning is possible</a:t>
            </a:r>
            <a:r>
              <a:rPr lang="en-US" altLang="ko-KR" sz="1800" kern="100" dirty="0">
                <a:solidFill>
                  <a:srgbClr val="515151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kern="100" dirty="0">
              <a:solidFill>
                <a:srgbClr val="515151"/>
              </a:solidFill>
              <a:latin typeface="Helvetica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800" kern="100" dirty="0">
              <a:solidFill>
                <a:srgbClr val="515151"/>
              </a:solidFill>
              <a:effectLst/>
              <a:latin typeface="Helvetica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800" kern="100" dirty="0" err="1">
                <a:solidFill>
                  <a:srgbClr val="515151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CatGAN</a:t>
            </a:r>
            <a:r>
              <a:rPr lang="en-US" altLang="ko-KR" sz="1800" kern="100" dirty="0">
                <a:solidFill>
                  <a:srgbClr val="515151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architecture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BBC9DA-BAAA-403D-9CEC-843921D926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97" y="3809410"/>
            <a:ext cx="6586412" cy="26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1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085476" cy="830997"/>
            <a:chOff x="3403338" y="2598003"/>
            <a:chExt cx="50854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09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3913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CatGAN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(categorical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4794112"/>
            <a:ext cx="10338847" cy="36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object function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of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CatGAN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CB00A-FB98-4CD5-83E7-0BC9EDAD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9" y="1229287"/>
            <a:ext cx="9693505" cy="3354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B33C9C-191C-4159-A45B-B682F4E9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0" y="5371004"/>
            <a:ext cx="9693504" cy="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8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5085476" cy="830997"/>
            <a:chOff x="3403338" y="2598003"/>
            <a:chExt cx="50854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09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3913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CatGAN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(categorical GAN)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158110"/>
            <a:ext cx="103388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CatGAN</a:t>
            </a:r>
            <a:r>
              <a:rPr lang="en-US" altLang="ko-KR" sz="18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result						- Generator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		- MNIST</a:t>
            </a: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lvl="8"/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		- CIFAR-10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7D692-D0FF-4ACB-B422-4AA6E6B9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5" y="1921961"/>
            <a:ext cx="5572688" cy="23225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488CB-4C3C-464E-8CB8-B59CE4F4DFA8}"/>
              </a:ext>
            </a:extLst>
          </p:cNvPr>
          <p:cNvSpPr/>
          <p:nvPr/>
        </p:nvSpPr>
        <p:spPr>
          <a:xfrm>
            <a:off x="594004" y="3812170"/>
            <a:ext cx="5538600" cy="495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E39315-5D84-4773-98CA-3A1F92DFA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30900" y="2644785"/>
            <a:ext cx="1832232" cy="5779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4B5225-4020-4804-97F2-329A880ED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144" y="2256121"/>
            <a:ext cx="4640024" cy="1415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5069D5-B9FB-48EE-8670-DF34C6100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144" y="4400401"/>
            <a:ext cx="4730415" cy="1577264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A60330-3433-4CF0-A92B-7557564FA790}"/>
              </a:ext>
            </a:extLst>
          </p:cNvPr>
          <p:cNvCxnSpPr>
            <a:cxnSpLocks/>
          </p:cNvCxnSpPr>
          <p:nvPr/>
        </p:nvCxnSpPr>
        <p:spPr>
          <a:xfrm>
            <a:off x="6673516" y="1780674"/>
            <a:ext cx="0" cy="46698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38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4415191" y="188165"/>
            <a:ext cx="2623263" cy="830997"/>
            <a:chOff x="3403338" y="2598003"/>
            <a:chExt cx="26232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Info GAN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557400" y="1250441"/>
            <a:ext cx="10338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-&gt; GAN						-&gt;MNIST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71184-ADA0-4F2E-BFAC-D7ED4F65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81" y="1825374"/>
            <a:ext cx="3857791" cy="3713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382B40-F9F1-4B17-BC4D-D13CFAE7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35" y="1800429"/>
            <a:ext cx="3857790" cy="37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1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4415191" y="188165"/>
            <a:ext cx="2623263" cy="830997"/>
            <a:chOff x="3403338" y="2598003"/>
            <a:chExt cx="26232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Info GAN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4799904" y="1586692"/>
            <a:ext cx="678082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z is the noise as in GAN.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c is the noise used to represent the important values ​​of the data.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We can train c by adding an additional term to Gan's loss..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mutual information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ex) </a:t>
            </a:r>
            <a:r>
              <a:rPr lang="en-US" altLang="ko-KR" sz="2800" dirty="0">
                <a:solidFill>
                  <a:srgbClr val="515151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I(</a:t>
            </a:r>
            <a:r>
              <a:rPr lang="en-US" altLang="ko-KR" sz="2800" dirty="0" err="1">
                <a:solidFill>
                  <a:srgbClr val="515151"/>
                </a:solidFill>
                <a:latin typeface="Helvetica" panose="020B0604020202020204" pitchFamily="34" charset="0"/>
                <a:ea typeface="맑은 고딕" panose="020B0503020000020004" pitchFamily="50" charset="-127"/>
              </a:rPr>
              <a:t>z,c</a:t>
            </a:r>
            <a:r>
              <a:rPr lang="en-US" altLang="ko-KR" sz="2800" dirty="0">
                <a:solidFill>
                  <a:srgbClr val="515151"/>
                </a:solidFill>
                <a:latin typeface="Helvetica" panose="020B0604020202020204" pitchFamily="34" charset="0"/>
                <a:ea typeface="맑은 고딕" panose="020B0503020000020004" pitchFamily="50" charset="-127"/>
              </a:rPr>
              <a:t>): </a:t>
            </a:r>
            <a:r>
              <a:rPr lang="en-US" altLang="ko-KR" sz="1800" dirty="0">
                <a:solidFill>
                  <a:srgbClr val="515151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The amount of mutual information between z and c</a:t>
            </a:r>
            <a:endParaRPr lang="en-US" altLang="ko-KR" sz="1800" dirty="0">
              <a:solidFill>
                <a:srgbClr val="515151"/>
              </a:solidFill>
              <a:effectLst/>
              <a:latin typeface="Helvetica" panose="020B0604020202020204" pitchFamily="34" charset="0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endParaRPr lang="en-US" altLang="ko-KR" sz="1800" dirty="0">
              <a:solidFill>
                <a:srgbClr val="515151"/>
              </a:solidFill>
              <a:effectLst/>
              <a:latin typeface="Helvetica" panose="020B0604020202020204" pitchFamily="34" charset="0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r>
              <a:rPr lang="en-US" altLang="ko-KR" sz="1800" dirty="0">
                <a:solidFill>
                  <a:srgbClr val="515151"/>
                </a:solidFill>
                <a:effectLst/>
                <a:ea typeface="Helvetica" panose="020B0604020202020204" pitchFamily="34" charset="0"/>
              </a:rPr>
              <a:t>When c is known, it represents the degree to which the uncertainty of z decreases.</a:t>
            </a:r>
          </a:p>
          <a:p>
            <a:r>
              <a:rPr lang="en-US" altLang="ko-KR" dirty="0">
                <a:solidFill>
                  <a:srgbClr val="515151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-&gt; </a:t>
            </a:r>
            <a:r>
              <a:rPr lang="en-US" altLang="ko-KR" sz="1800" dirty="0">
                <a:solidFill>
                  <a:srgbClr val="515151"/>
                </a:solidFill>
                <a:effectLst/>
                <a:ea typeface="Helvetica" panose="020B0604020202020204" pitchFamily="34" charset="0"/>
              </a:rPr>
              <a:t>If c and z are independent, then I(</a:t>
            </a:r>
            <a:r>
              <a:rPr lang="en-US" altLang="ko-KR" sz="1800" dirty="0" err="1">
                <a:solidFill>
                  <a:srgbClr val="515151"/>
                </a:solidFill>
                <a:effectLst/>
                <a:ea typeface="Helvetica" panose="020B0604020202020204" pitchFamily="34" charset="0"/>
              </a:rPr>
              <a:t>z,c</a:t>
            </a:r>
            <a:r>
              <a:rPr lang="en-US" altLang="ko-KR" sz="1800" dirty="0">
                <a:solidFill>
                  <a:srgbClr val="515151"/>
                </a:solidFill>
                <a:effectLst/>
                <a:ea typeface="Helvetica" panose="020B0604020202020204" pitchFamily="34" charset="0"/>
              </a:rPr>
              <a:t>)=0.</a:t>
            </a:r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11ECD3-45BD-43D0-A26C-4ABFA4F3DF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9" y="1341688"/>
            <a:ext cx="3857791" cy="43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3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4415191" y="188165"/>
            <a:ext cx="2623263" cy="830997"/>
            <a:chOff x="3403338" y="2598003"/>
            <a:chExt cx="26232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Info GAN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1461116" y="1475395"/>
            <a:ext cx="1033884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 o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bject function 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of </a:t>
            </a:r>
            <a:r>
              <a:rPr lang="en-US" altLang="ko-KR" sz="1800" dirty="0" err="1">
                <a:latin typeface="+mn-ea"/>
                <a:cs typeface="KoPubWorld돋움체 Bold" panose="00000800000000000000" pitchFamily="2" charset="-127"/>
              </a:rPr>
              <a:t>infoGAN</a:t>
            </a: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 -&gt;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	</a:t>
            </a: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1.</a:t>
            </a: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2. </a:t>
            </a: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3.</a:t>
            </a: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endParaRPr lang="en-US" altLang="ko-KR" sz="1800" dirty="0">
              <a:latin typeface="+mn-ea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4. 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	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005072-41DE-4E75-8595-6577422112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8136" y="1415452"/>
            <a:ext cx="4246282" cy="4892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EA33C5-C1E0-4427-B666-917537B367D1}"/>
              </a:ext>
            </a:extLst>
          </p:cNvPr>
          <p:cNvSpPr/>
          <p:nvPr/>
        </p:nvSpPr>
        <p:spPr>
          <a:xfrm>
            <a:off x="6758876" y="1305261"/>
            <a:ext cx="1005504" cy="599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DC5299A-4AAA-425D-BD0D-7BB03AF624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63958" y="2316645"/>
            <a:ext cx="3837822" cy="3164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4C139D-AA77-45F5-8C1C-BA6B68B1E701}"/>
              </a:ext>
            </a:extLst>
          </p:cNvPr>
          <p:cNvSpPr/>
          <p:nvPr/>
        </p:nvSpPr>
        <p:spPr>
          <a:xfrm>
            <a:off x="8102931" y="1305261"/>
            <a:ext cx="990231" cy="59940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5A86E39-9365-4796-9917-C01B71A4CC5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63958" y="2977067"/>
            <a:ext cx="6477398" cy="15057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D0866-555D-4582-889A-A7AF2516774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47916" y="4667428"/>
            <a:ext cx="4794917" cy="9727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4ED54F-A8ED-4363-9A7D-8FC70A742CC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947916" y="5890303"/>
            <a:ext cx="5532091" cy="45048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428035-976C-4E9B-9F50-9CC4F4717FCE}"/>
              </a:ext>
            </a:extLst>
          </p:cNvPr>
          <p:cNvCxnSpPr>
            <a:stCxn id="12" idx="3"/>
          </p:cNvCxnSpPr>
          <p:nvPr/>
        </p:nvCxnSpPr>
        <p:spPr>
          <a:xfrm flipV="1">
            <a:off x="9174418" y="1660060"/>
            <a:ext cx="338551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9E70836-5B9C-4CF4-AFB1-B0B4F89BC07A}"/>
              </a:ext>
            </a:extLst>
          </p:cNvPr>
          <p:cNvCxnSpPr>
            <a:cxnSpLocks/>
          </p:cNvCxnSpPr>
          <p:nvPr/>
        </p:nvCxnSpPr>
        <p:spPr>
          <a:xfrm>
            <a:off x="9512969" y="1660060"/>
            <a:ext cx="0" cy="445548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45D262-AD20-41E8-9413-8CF20322C6CE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7480007" y="6115547"/>
            <a:ext cx="20329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02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4415191" y="188165"/>
            <a:ext cx="2623263" cy="830997"/>
            <a:chOff x="3403338" y="2598003"/>
            <a:chExt cx="262326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Info GAN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E338E1-F277-496D-8B27-49B6DB223CF9}"/>
              </a:ext>
            </a:extLst>
          </p:cNvPr>
          <p:cNvSpPr txBox="1"/>
          <p:nvPr/>
        </p:nvSpPr>
        <p:spPr>
          <a:xfrm>
            <a:off x="426588" y="1459624"/>
            <a:ext cx="110233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Results by kind</a:t>
            </a: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Result </a:t>
            </a: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by 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thickness</a:t>
            </a: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cs typeface="KoPubWorld돋움체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R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esult </a:t>
            </a:r>
            <a:r>
              <a:rPr lang="en-US" altLang="ko-KR" dirty="0">
                <a:latin typeface="+mn-ea"/>
                <a:cs typeface="KoPubWorld돋움체 Bold" panose="00000800000000000000" pitchFamily="2" charset="-127"/>
              </a:rPr>
              <a:t>by</a:t>
            </a:r>
            <a:r>
              <a:rPr lang="en-US" altLang="ko-KR" sz="1800" dirty="0">
                <a:latin typeface="+mn-ea"/>
                <a:cs typeface="KoPubWorld돋움체 Bold" panose="00000800000000000000" pitchFamily="2" charset="-127"/>
              </a:rPr>
              <a:t> rotation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782D3-4AA9-4D2C-9B97-ACCA3A98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22" y="1274957"/>
            <a:ext cx="3145338" cy="14447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5CDED6-8E4E-475F-85C4-7F7D47BC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88" y="1269193"/>
            <a:ext cx="3105681" cy="14447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28E3B7-A3B1-44DA-A8A9-FCD95A4D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381" y="2975519"/>
            <a:ext cx="3105679" cy="1444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C999E5-C2CE-41CC-BCE5-484352776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290" y="2975520"/>
            <a:ext cx="3105680" cy="14508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475B5-4823-481A-BBB5-EB8D4BEAC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381" y="4930789"/>
            <a:ext cx="3105679" cy="14194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378AB6-C1BC-4499-A993-416A06541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565" y="4879596"/>
            <a:ext cx="3105679" cy="14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Probability Density Function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48D300-F8DE-4C59-A64C-CE20C57B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9" y="1450794"/>
            <a:ext cx="7277100" cy="4295775"/>
          </a:xfrm>
          <a:prstGeom prst="rect">
            <a:avLst/>
          </a:prstGeom>
        </p:spPr>
      </p:pic>
      <p:pic>
        <p:nvPicPr>
          <p:cNvPr id="4098" name="Picture 2" descr="부산 뮤지크 듀크(DUKE) : 호텔델루나 아이유 사복패션 속 안경 : 네이버 블로그">
            <a:extLst>
              <a:ext uri="{FF2B5EF4-FFF2-40B4-BE49-F238E27FC236}">
                <a16:creationId xmlns:a16="http://schemas.microsoft.com/office/drawing/2014/main" id="{66BDC979-5B25-47FD-9BE0-B31E5749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53" y="12070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안경 쓴 사람 그림 - thabyan.com">
            <a:extLst>
              <a:ext uri="{FF2B5EF4-FFF2-40B4-BE49-F238E27FC236}">
                <a16:creationId xmlns:a16="http://schemas.microsoft.com/office/drawing/2014/main" id="{A76C90BC-BDD0-4928-892D-C98B1F9F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12" y="3598681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안경 | 무신사 스토어">
            <a:extLst>
              <a:ext uri="{FF2B5EF4-FFF2-40B4-BE49-F238E27FC236}">
                <a16:creationId xmlns:a16="http://schemas.microsoft.com/office/drawing/2014/main" id="{9DA0D7DC-305D-4760-A30C-81A90662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294" y="437020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3F590E-1907-4DB7-B489-A460B4775B7F}"/>
              </a:ext>
            </a:extLst>
          </p:cNvPr>
          <p:cNvCxnSpPr>
            <a:cxnSpLocks/>
          </p:cNvCxnSpPr>
          <p:nvPr/>
        </p:nvCxnSpPr>
        <p:spPr>
          <a:xfrm>
            <a:off x="1329179" y="5650905"/>
            <a:ext cx="58728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E6E12B-BA95-424F-B829-0515B4BDCE84}"/>
              </a:ext>
            </a:extLst>
          </p:cNvPr>
          <p:cNvCxnSpPr>
            <a:cxnSpLocks/>
            <a:endCxn id="4098" idx="1"/>
          </p:cNvCxnSpPr>
          <p:nvPr/>
        </p:nvCxnSpPr>
        <p:spPr>
          <a:xfrm flipV="1">
            <a:off x="1329179" y="2278658"/>
            <a:ext cx="7041774" cy="337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C30927-1184-4B9D-9113-65308FCCBA72}"/>
              </a:ext>
            </a:extLst>
          </p:cNvPr>
          <p:cNvCxnSpPr>
            <a:cxnSpLocks/>
            <a:endCxn id="4102" idx="1"/>
          </p:cNvCxnSpPr>
          <p:nvPr/>
        </p:nvCxnSpPr>
        <p:spPr>
          <a:xfrm flipV="1">
            <a:off x="1329179" y="4908369"/>
            <a:ext cx="8785733" cy="742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0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973443"/>
            <a:ext cx="1102333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0E9688-FBD6-4C60-93D4-1359766F9B77}"/>
              </a:ext>
            </a:extLst>
          </p:cNvPr>
          <p:cNvGrpSpPr/>
          <p:nvPr/>
        </p:nvGrpSpPr>
        <p:grpSpPr>
          <a:xfrm>
            <a:off x="2941768" y="222818"/>
            <a:ext cx="2789976" cy="830997"/>
            <a:chOff x="3403338" y="2598003"/>
            <a:chExt cx="2789976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4F87-3D16-4DA5-B872-334FA3ED719F}"/>
                </a:ext>
              </a:extLst>
            </p:cNvPr>
            <p:cNvSpPr txBox="1"/>
            <p:nvPr/>
          </p:nvSpPr>
          <p:spPr>
            <a:xfrm>
              <a:off x="3403338" y="2598003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C44DEA-59D0-4618-B6F4-BF667BE1A0A7}"/>
                </a:ext>
              </a:extLst>
            </p:cNvPr>
            <p:cNvSpPr txBox="1"/>
            <p:nvPr/>
          </p:nvSpPr>
          <p:spPr>
            <a:xfrm>
              <a:off x="4575563" y="2782668"/>
              <a:ext cx="1617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Reference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B01E350-F602-4F14-A820-96D6E3A6872C}"/>
              </a:ext>
            </a:extLst>
          </p:cNvPr>
          <p:cNvSpPr txBox="1"/>
          <p:nvPr/>
        </p:nvSpPr>
        <p:spPr>
          <a:xfrm>
            <a:off x="557400" y="1705618"/>
            <a:ext cx="10338847" cy="485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DCGAN</a:t>
            </a:r>
          </a:p>
          <a:p>
            <a:r>
              <a:rPr lang="en-US" altLang="ko-KR" sz="1800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https://arxiv.org/pdf/1511.06434.pdf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http://jaejunyoo.blogspot.com/2017/02/deep-convolutional-gan-dcgan-1.html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CatGAN</a:t>
            </a: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https://arxiv.org/pdf/1511.06390.pdf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6"/>
              </a:rPr>
              <a:t>https://greeksharifa.github.io/generative%20model/2019/03/20/advanced-GANs/#catgan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InfoGAN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7"/>
              </a:rPr>
              <a:t>https://arxiv.org/pdf/1606.03657.pdf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https://kangbk0120.github.io/articles/2017-08/info-gan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086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39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you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for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listening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Probability Density Function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48D300-F8DE-4C59-A64C-CE20C57B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9" y="1450794"/>
            <a:ext cx="7277100" cy="429577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3F590E-1907-4DB7-B489-A460B4775B7F}"/>
              </a:ext>
            </a:extLst>
          </p:cNvPr>
          <p:cNvCxnSpPr>
            <a:cxnSpLocks/>
          </p:cNvCxnSpPr>
          <p:nvPr/>
        </p:nvCxnSpPr>
        <p:spPr>
          <a:xfrm>
            <a:off x="1894788" y="5650905"/>
            <a:ext cx="530729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E6E12B-BA95-424F-B829-0515B4BDCE84}"/>
              </a:ext>
            </a:extLst>
          </p:cNvPr>
          <p:cNvCxnSpPr>
            <a:cxnSpLocks/>
          </p:cNvCxnSpPr>
          <p:nvPr/>
        </p:nvCxnSpPr>
        <p:spPr>
          <a:xfrm flipV="1">
            <a:off x="1894788" y="2278658"/>
            <a:ext cx="6476165" cy="337224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C30927-1184-4B9D-9113-65308FCCBA72}"/>
              </a:ext>
            </a:extLst>
          </p:cNvPr>
          <p:cNvCxnSpPr>
            <a:cxnSpLocks/>
          </p:cNvCxnSpPr>
          <p:nvPr/>
        </p:nvCxnSpPr>
        <p:spPr>
          <a:xfrm flipV="1">
            <a:off x="1894788" y="4930219"/>
            <a:ext cx="7692272" cy="7206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146" name="Picture 2" descr="안경낀남자 별로 안좋아하는데 - 인스티즈(instiz)">
            <a:extLst>
              <a:ext uri="{FF2B5EF4-FFF2-40B4-BE49-F238E27FC236}">
                <a16:creationId xmlns:a16="http://schemas.microsoft.com/office/drawing/2014/main" id="{4C52EB61-826E-40CD-AA23-E37989B5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846" y="4301630"/>
            <a:ext cx="19335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안경 쓴 남자는 잘생겼다 - 삭제게시판 - 樂 SOCCER">
            <a:extLst>
              <a:ext uri="{FF2B5EF4-FFF2-40B4-BE49-F238E27FC236}">
                <a16:creationId xmlns:a16="http://schemas.microsoft.com/office/drawing/2014/main" id="{93BF8B0A-F6EB-4796-93BE-690B21D0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53" y="14683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안경 쓴 비율, 여자보다 남자가 높은 이유 | SNSFeed 제휴콘텐츠 제공 '실시간 핫이슈'">
            <a:extLst>
              <a:ext uri="{FF2B5EF4-FFF2-40B4-BE49-F238E27FC236}">
                <a16:creationId xmlns:a16="http://schemas.microsoft.com/office/drawing/2014/main" id="{B4E41444-3FC3-4753-B981-6C0A50C9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060" y="3964782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Probability Density Function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48D300-F8DE-4C59-A64C-CE20C57B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9" y="1450794"/>
            <a:ext cx="7277100" cy="429577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3F590E-1907-4DB7-B489-A460B4775B7F}"/>
              </a:ext>
            </a:extLst>
          </p:cNvPr>
          <p:cNvCxnSpPr>
            <a:cxnSpLocks/>
          </p:cNvCxnSpPr>
          <p:nvPr/>
        </p:nvCxnSpPr>
        <p:spPr>
          <a:xfrm>
            <a:off x="2686639" y="5650905"/>
            <a:ext cx="45154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E6E12B-BA95-424F-B829-0515B4BDCE84}"/>
              </a:ext>
            </a:extLst>
          </p:cNvPr>
          <p:cNvCxnSpPr>
            <a:cxnSpLocks/>
          </p:cNvCxnSpPr>
          <p:nvPr/>
        </p:nvCxnSpPr>
        <p:spPr>
          <a:xfrm flipV="1">
            <a:off x="2686639" y="2278658"/>
            <a:ext cx="5684314" cy="3372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C30927-1184-4B9D-9113-65308FCCBA72}"/>
              </a:ext>
            </a:extLst>
          </p:cNvPr>
          <p:cNvCxnSpPr>
            <a:cxnSpLocks/>
          </p:cNvCxnSpPr>
          <p:nvPr/>
        </p:nvCxnSpPr>
        <p:spPr>
          <a:xfrm flipV="1">
            <a:off x="2686639" y="4908369"/>
            <a:ext cx="7428273" cy="742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170" name="Picture 2" descr="120개의 외국남자패션 아이디어 - 2021 | 남성 모델, 포즈, 남성 얼굴">
            <a:extLst>
              <a:ext uri="{FF2B5EF4-FFF2-40B4-BE49-F238E27FC236}">
                <a16:creationId xmlns:a16="http://schemas.microsoft.com/office/drawing/2014/main" id="{A3523923-BAE4-4935-8117-E187C0EB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53" y="1107083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외국 남자 모델 - Google 검색 | 얼굴 사진, 스튜디오 인물사진, 남자 머리">
            <a:extLst>
              <a:ext uri="{FF2B5EF4-FFF2-40B4-BE49-F238E27FC236}">
                <a16:creationId xmlns:a16="http://schemas.microsoft.com/office/drawing/2014/main" id="{29199813-CA76-4E96-9981-EF19A10D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12" y="3746270"/>
            <a:ext cx="1857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외국 남자 모델 배경화면 아이폰배경화면 : 네이버 블로그 | 남성 헤어컷, 남자 헤어 디자인, 모델">
            <a:extLst>
              <a:ext uri="{FF2B5EF4-FFF2-40B4-BE49-F238E27FC236}">
                <a16:creationId xmlns:a16="http://schemas.microsoft.com/office/drawing/2014/main" id="{DF247928-696A-45DC-885F-CD1D32BB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78" y="4393506"/>
            <a:ext cx="1312164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2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5F447E7F-C000-4754-AF03-C92CFD96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47" y="1646917"/>
            <a:ext cx="2411477" cy="18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C1076A-F786-4088-AE73-1C1F7AE1B2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816124" y="2586714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3448A9-23DE-40E8-86B3-0DBED208226D}"/>
              </a:ext>
            </a:extLst>
          </p:cNvPr>
          <p:cNvSpPr/>
          <p:nvPr/>
        </p:nvSpPr>
        <p:spPr>
          <a:xfrm>
            <a:off x="6572438" y="1984890"/>
            <a:ext cx="1726163" cy="12036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CDA15-DF94-49C7-A499-49684278D262}"/>
              </a:ext>
            </a:extLst>
          </p:cNvPr>
          <p:cNvSpPr txBox="1"/>
          <p:nvPr/>
        </p:nvSpPr>
        <p:spPr>
          <a:xfrm>
            <a:off x="7181550" y="2325103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</a:t>
            </a:r>
            <a:endParaRPr lang="ko-KR" altLang="en-US" sz="2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4AFC07-5D06-4215-B504-AAB35C8A82D4}"/>
              </a:ext>
            </a:extLst>
          </p:cNvPr>
          <p:cNvCxnSpPr>
            <a:cxnSpLocks/>
          </p:cNvCxnSpPr>
          <p:nvPr/>
        </p:nvCxnSpPr>
        <p:spPr>
          <a:xfrm>
            <a:off x="8298601" y="2586713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6F654E-8F0B-46F4-A38E-A0127474E532}"/>
              </a:ext>
            </a:extLst>
          </p:cNvPr>
          <p:cNvSpPr txBox="1"/>
          <p:nvPr/>
        </p:nvSpPr>
        <p:spPr>
          <a:xfrm>
            <a:off x="9038342" y="2355880"/>
            <a:ext cx="137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D(x)</a:t>
            </a:r>
            <a:endParaRPr lang="ko-KR" altLang="en-US" sz="2400" dirty="0"/>
          </a:p>
        </p:txBody>
      </p:sp>
      <p:pic>
        <p:nvPicPr>
          <p:cNvPr id="14" name="Picture 2" descr="강한나 인스타그램/강한나 움짤/강한나 사진/강한나 셀카 : 네이버 블로그">
            <a:extLst>
              <a:ext uri="{FF2B5EF4-FFF2-40B4-BE49-F238E27FC236}">
                <a16:creationId xmlns:a16="http://schemas.microsoft.com/office/drawing/2014/main" id="{3F6D1F7A-A01C-4BB4-891C-8E1A6045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77" y="4547474"/>
            <a:ext cx="2411477" cy="18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C44787-C10A-4ACD-AABE-8CCFA460344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502254" y="5487271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68CD3EF-7E19-4DB8-AA79-C0C7F13D6B29}"/>
              </a:ext>
            </a:extLst>
          </p:cNvPr>
          <p:cNvSpPr/>
          <p:nvPr/>
        </p:nvSpPr>
        <p:spPr>
          <a:xfrm>
            <a:off x="8258568" y="4885447"/>
            <a:ext cx="1726163" cy="12036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71DAE-C6DD-4C7D-917C-E2EBB5227ECD}"/>
              </a:ext>
            </a:extLst>
          </p:cNvPr>
          <p:cNvSpPr txBox="1"/>
          <p:nvPr/>
        </p:nvSpPr>
        <p:spPr>
          <a:xfrm>
            <a:off x="8867680" y="5225660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</a:t>
            </a:r>
            <a:endParaRPr lang="ko-KR" altLang="en-US" sz="28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FBE431-76F9-4E89-8FB7-416581D02365}"/>
              </a:ext>
            </a:extLst>
          </p:cNvPr>
          <p:cNvCxnSpPr>
            <a:cxnSpLocks/>
          </p:cNvCxnSpPr>
          <p:nvPr/>
        </p:nvCxnSpPr>
        <p:spPr>
          <a:xfrm>
            <a:off x="9984731" y="5487270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224D31-6A44-4AD2-BB0F-3DC8EB58AEC5}"/>
              </a:ext>
            </a:extLst>
          </p:cNvPr>
          <p:cNvSpPr txBox="1"/>
          <p:nvPr/>
        </p:nvSpPr>
        <p:spPr>
          <a:xfrm>
            <a:off x="10724471" y="5256437"/>
            <a:ext cx="143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D(G(z))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E9E50B-8531-4BB5-8A72-FD94552FB272}"/>
              </a:ext>
            </a:extLst>
          </p:cNvPr>
          <p:cNvSpPr txBox="1"/>
          <p:nvPr/>
        </p:nvSpPr>
        <p:spPr>
          <a:xfrm>
            <a:off x="-10247" y="5133326"/>
            <a:ext cx="254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z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(latent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code)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24AFE8-9B6A-4768-A423-238A5DBEE9AC}"/>
              </a:ext>
            </a:extLst>
          </p:cNvPr>
          <p:cNvCxnSpPr>
            <a:cxnSpLocks/>
          </p:cNvCxnSpPr>
          <p:nvPr/>
        </p:nvCxnSpPr>
        <p:spPr>
          <a:xfrm>
            <a:off x="1807212" y="5495045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25CABB3-20E1-49C7-9246-E023294460C1}"/>
              </a:ext>
            </a:extLst>
          </p:cNvPr>
          <p:cNvSpPr/>
          <p:nvPr/>
        </p:nvSpPr>
        <p:spPr>
          <a:xfrm>
            <a:off x="2608300" y="4885447"/>
            <a:ext cx="1726163" cy="12036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344E66-5445-491D-990D-C79623A12603}"/>
              </a:ext>
            </a:extLst>
          </p:cNvPr>
          <p:cNvSpPr txBox="1"/>
          <p:nvPr/>
        </p:nvSpPr>
        <p:spPr>
          <a:xfrm>
            <a:off x="3217412" y="5225660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</a:t>
            </a:r>
            <a:endParaRPr lang="ko-KR" altLang="en-US" sz="2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75CFCF-A5B3-46B1-9BC5-0698D2B77F11}"/>
              </a:ext>
            </a:extLst>
          </p:cNvPr>
          <p:cNvCxnSpPr>
            <a:cxnSpLocks/>
          </p:cNvCxnSpPr>
          <p:nvPr/>
        </p:nvCxnSpPr>
        <p:spPr>
          <a:xfrm>
            <a:off x="4334463" y="5487270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0CA6BB-05BF-4E10-B28A-D74209E59E50}"/>
              </a:ext>
            </a:extLst>
          </p:cNvPr>
          <p:cNvSpPr txBox="1"/>
          <p:nvPr/>
        </p:nvSpPr>
        <p:spPr>
          <a:xfrm>
            <a:off x="5901969" y="6339114"/>
            <a:ext cx="1195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G(z)</a:t>
            </a:r>
            <a:endParaRPr lang="ko-KR" altLang="en-US" sz="2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4CC1D-D380-4D94-8AE6-BBEDE096280F}"/>
              </a:ext>
            </a:extLst>
          </p:cNvPr>
          <p:cNvSpPr txBox="1"/>
          <p:nvPr/>
        </p:nvSpPr>
        <p:spPr>
          <a:xfrm>
            <a:off x="2992853" y="162166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endParaRPr lang="ko-KR" altLang="en-US" sz="48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28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447E7F-C000-4754-AF03-C92CFD96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55" y="3051511"/>
            <a:ext cx="2411477" cy="187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C1076A-F786-4088-AE73-1C1F7AE1B2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023332" y="3991308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3448A9-23DE-40E8-86B3-0DBED208226D}"/>
              </a:ext>
            </a:extLst>
          </p:cNvPr>
          <p:cNvSpPr/>
          <p:nvPr/>
        </p:nvSpPr>
        <p:spPr>
          <a:xfrm>
            <a:off x="5779646" y="3389484"/>
            <a:ext cx="1726163" cy="12036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CDA15-DF94-49C7-A499-49684278D262}"/>
              </a:ext>
            </a:extLst>
          </p:cNvPr>
          <p:cNvSpPr txBox="1"/>
          <p:nvPr/>
        </p:nvSpPr>
        <p:spPr>
          <a:xfrm>
            <a:off x="6388758" y="3729697"/>
            <a:ext cx="3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</a:t>
            </a:r>
            <a:endParaRPr lang="ko-KR" altLang="en-US" sz="2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B4AFC07-5D06-4215-B504-AAB35C8A82D4}"/>
              </a:ext>
            </a:extLst>
          </p:cNvPr>
          <p:cNvCxnSpPr>
            <a:cxnSpLocks/>
          </p:cNvCxnSpPr>
          <p:nvPr/>
        </p:nvCxnSpPr>
        <p:spPr>
          <a:xfrm>
            <a:off x="7505809" y="3991307"/>
            <a:ext cx="76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6F654E-8F0B-46F4-A38E-A0127474E532}"/>
              </a:ext>
            </a:extLst>
          </p:cNvPr>
          <p:cNvSpPr txBox="1"/>
          <p:nvPr/>
        </p:nvSpPr>
        <p:spPr>
          <a:xfrm>
            <a:off x="8245550" y="3760474"/>
            <a:ext cx="137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D(x)</a:t>
            </a:r>
            <a:endParaRPr lang="ko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A6658-7A06-4EA8-BA7E-E899262FD362}"/>
              </a:ext>
            </a:extLst>
          </p:cNvPr>
          <p:cNvSpPr txBox="1"/>
          <p:nvPr/>
        </p:nvSpPr>
        <p:spPr>
          <a:xfrm>
            <a:off x="3249377" y="2726497"/>
            <a:ext cx="14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Real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0598F-0031-45A2-898F-20CEFDD33256}"/>
              </a:ext>
            </a:extLst>
          </p:cNvPr>
          <p:cNvSpPr txBox="1"/>
          <p:nvPr/>
        </p:nvSpPr>
        <p:spPr>
          <a:xfrm>
            <a:off x="5912034" y="2726497"/>
            <a:ext cx="157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Discriminator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32F71F-F502-4439-9F9C-667058F8F110}"/>
              </a:ext>
            </a:extLst>
          </p:cNvPr>
          <p:cNvSpPr txBox="1"/>
          <p:nvPr/>
        </p:nvSpPr>
        <p:spPr>
          <a:xfrm>
            <a:off x="8242647" y="2726497"/>
            <a:ext cx="9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 or 1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74EBE9-2F34-42FA-B25E-71D5A29CDA3C}"/>
              </a:ext>
            </a:extLst>
          </p:cNvPr>
          <p:cNvGrpSpPr/>
          <p:nvPr/>
        </p:nvGrpSpPr>
        <p:grpSpPr>
          <a:xfrm>
            <a:off x="2992853" y="170165"/>
            <a:ext cx="5770146" cy="830997"/>
            <a:chOff x="3915646" y="188165"/>
            <a:chExt cx="4501855" cy="83099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8B25CA-DEB7-4390-8333-19CF1DDD53A0}"/>
                </a:ext>
              </a:extLst>
            </p:cNvPr>
            <p:cNvSpPr/>
            <p:nvPr/>
          </p:nvSpPr>
          <p:spPr>
            <a:xfrm>
              <a:off x="4449519" y="266274"/>
              <a:ext cx="3967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The Principle of GAN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E604E2-EEB2-438C-B9D0-A5FD28E3D7B2}"/>
                </a:ext>
              </a:extLst>
            </p:cNvPr>
            <p:cNvSpPr txBox="1"/>
            <p:nvPr/>
          </p:nvSpPr>
          <p:spPr>
            <a:xfrm>
              <a:off x="3915646" y="188165"/>
              <a:ext cx="6843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99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4099</Words>
  <Application>Microsoft Office PowerPoint</Application>
  <PresentationFormat>와이드스크린</PresentationFormat>
  <Paragraphs>481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Helvetica</vt:lpstr>
      <vt:lpstr>Arial</vt:lpstr>
      <vt:lpstr>Malgun Gothic Semilight</vt:lpstr>
      <vt:lpstr>Cambria Math</vt:lpstr>
      <vt:lpstr>KoPubWorld돋움체 Bold</vt:lpstr>
      <vt:lpstr>KoPubWorld돋움체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 택건</cp:lastModifiedBy>
  <cp:revision>194</cp:revision>
  <dcterms:created xsi:type="dcterms:W3CDTF">2020-01-03T14:16:53Z</dcterms:created>
  <dcterms:modified xsi:type="dcterms:W3CDTF">2021-08-19T06:47:58Z</dcterms:modified>
</cp:coreProperties>
</file>